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179"/>
  </p:notesMasterIdLst>
  <p:sldIdLst>
    <p:sldId id="284" r:id="rId5"/>
    <p:sldId id="282" r:id="rId6"/>
    <p:sldId id="286"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4" r:id="rId20"/>
    <p:sldId id="302" r:id="rId21"/>
    <p:sldId id="303" r:id="rId22"/>
    <p:sldId id="305" r:id="rId23"/>
    <p:sldId id="306" r:id="rId24"/>
    <p:sldId id="307" r:id="rId25"/>
    <p:sldId id="312" r:id="rId26"/>
    <p:sldId id="309" r:id="rId27"/>
    <p:sldId id="311" r:id="rId28"/>
    <p:sldId id="313" r:id="rId29"/>
    <p:sldId id="314" r:id="rId30"/>
    <p:sldId id="315" r:id="rId31"/>
    <p:sldId id="462" r:id="rId32"/>
    <p:sldId id="463" r:id="rId33"/>
    <p:sldId id="464" r:id="rId34"/>
    <p:sldId id="319" r:id="rId35"/>
    <p:sldId id="320" r:id="rId36"/>
    <p:sldId id="321" r:id="rId37"/>
    <p:sldId id="316" r:id="rId38"/>
    <p:sldId id="317" r:id="rId39"/>
    <p:sldId id="322" r:id="rId40"/>
    <p:sldId id="323" r:id="rId41"/>
    <p:sldId id="324" r:id="rId42"/>
    <p:sldId id="325" r:id="rId43"/>
    <p:sldId id="326" r:id="rId44"/>
    <p:sldId id="327" r:id="rId45"/>
    <p:sldId id="328" r:id="rId46"/>
    <p:sldId id="329" r:id="rId47"/>
    <p:sldId id="330" r:id="rId48"/>
    <p:sldId id="331" r:id="rId49"/>
    <p:sldId id="332" r:id="rId50"/>
    <p:sldId id="333" r:id="rId51"/>
    <p:sldId id="334" r:id="rId52"/>
    <p:sldId id="335" r:id="rId53"/>
    <p:sldId id="336" r:id="rId54"/>
    <p:sldId id="337" r:id="rId55"/>
    <p:sldId id="338" r:id="rId56"/>
    <p:sldId id="339" r:id="rId57"/>
    <p:sldId id="340" r:id="rId58"/>
    <p:sldId id="341" r:id="rId59"/>
    <p:sldId id="342" r:id="rId60"/>
    <p:sldId id="343" r:id="rId61"/>
    <p:sldId id="344" r:id="rId62"/>
    <p:sldId id="345" r:id="rId63"/>
    <p:sldId id="346" r:id="rId64"/>
    <p:sldId id="347" r:id="rId65"/>
    <p:sldId id="348" r:id="rId66"/>
    <p:sldId id="349" r:id="rId67"/>
    <p:sldId id="350" r:id="rId68"/>
    <p:sldId id="351" r:id="rId69"/>
    <p:sldId id="352" r:id="rId70"/>
    <p:sldId id="353" r:id="rId71"/>
    <p:sldId id="354" r:id="rId72"/>
    <p:sldId id="355" r:id="rId73"/>
    <p:sldId id="356" r:id="rId74"/>
    <p:sldId id="357" r:id="rId75"/>
    <p:sldId id="358" r:id="rId76"/>
    <p:sldId id="359" r:id="rId77"/>
    <p:sldId id="360" r:id="rId78"/>
    <p:sldId id="361" r:id="rId79"/>
    <p:sldId id="362" r:id="rId80"/>
    <p:sldId id="363" r:id="rId81"/>
    <p:sldId id="364" r:id="rId82"/>
    <p:sldId id="365" r:id="rId83"/>
    <p:sldId id="366" r:id="rId84"/>
    <p:sldId id="368" r:id="rId85"/>
    <p:sldId id="369" r:id="rId86"/>
    <p:sldId id="370" r:id="rId87"/>
    <p:sldId id="371" r:id="rId88"/>
    <p:sldId id="372" r:id="rId89"/>
    <p:sldId id="373" r:id="rId90"/>
    <p:sldId id="374" r:id="rId91"/>
    <p:sldId id="375" r:id="rId92"/>
    <p:sldId id="376" r:id="rId93"/>
    <p:sldId id="377" r:id="rId94"/>
    <p:sldId id="378" r:id="rId95"/>
    <p:sldId id="379" r:id="rId96"/>
    <p:sldId id="380" r:id="rId97"/>
    <p:sldId id="381" r:id="rId98"/>
    <p:sldId id="382" r:id="rId99"/>
    <p:sldId id="383" r:id="rId100"/>
    <p:sldId id="384" r:id="rId101"/>
    <p:sldId id="385" r:id="rId102"/>
    <p:sldId id="386" r:id="rId103"/>
    <p:sldId id="387" r:id="rId104"/>
    <p:sldId id="388" r:id="rId105"/>
    <p:sldId id="389" r:id="rId106"/>
    <p:sldId id="390" r:id="rId107"/>
    <p:sldId id="391" r:id="rId108"/>
    <p:sldId id="392" r:id="rId109"/>
    <p:sldId id="393" r:id="rId110"/>
    <p:sldId id="394" r:id="rId111"/>
    <p:sldId id="395" r:id="rId112"/>
    <p:sldId id="396" r:id="rId113"/>
    <p:sldId id="397" r:id="rId114"/>
    <p:sldId id="398" r:id="rId115"/>
    <p:sldId id="399" r:id="rId116"/>
    <p:sldId id="400" r:id="rId117"/>
    <p:sldId id="401" r:id="rId118"/>
    <p:sldId id="402" r:id="rId119"/>
    <p:sldId id="403" r:id="rId120"/>
    <p:sldId id="404" r:id="rId121"/>
    <p:sldId id="405" r:id="rId122"/>
    <p:sldId id="406" r:id="rId123"/>
    <p:sldId id="407" r:id="rId124"/>
    <p:sldId id="408" r:id="rId125"/>
    <p:sldId id="409" r:id="rId126"/>
    <p:sldId id="410" r:id="rId127"/>
    <p:sldId id="411" r:id="rId128"/>
    <p:sldId id="412" r:id="rId129"/>
    <p:sldId id="413" r:id="rId130"/>
    <p:sldId id="414" r:id="rId131"/>
    <p:sldId id="415" r:id="rId132"/>
    <p:sldId id="416" r:id="rId133"/>
    <p:sldId id="417" r:id="rId134"/>
    <p:sldId id="418" r:id="rId135"/>
    <p:sldId id="419" r:id="rId136"/>
    <p:sldId id="420" r:id="rId137"/>
    <p:sldId id="421" r:id="rId138"/>
    <p:sldId id="422" r:id="rId139"/>
    <p:sldId id="423" r:id="rId140"/>
    <p:sldId id="424" r:id="rId141"/>
    <p:sldId id="425" r:id="rId142"/>
    <p:sldId id="426" r:id="rId143"/>
    <p:sldId id="427" r:id="rId144"/>
    <p:sldId id="428" r:id="rId145"/>
    <p:sldId id="429" r:id="rId146"/>
    <p:sldId id="430" r:id="rId147"/>
    <p:sldId id="431" r:id="rId148"/>
    <p:sldId id="432" r:id="rId149"/>
    <p:sldId id="433" r:id="rId150"/>
    <p:sldId id="434" r:id="rId151"/>
    <p:sldId id="435" r:id="rId152"/>
    <p:sldId id="436" r:id="rId153"/>
    <p:sldId id="437" r:id="rId154"/>
    <p:sldId id="438" r:id="rId155"/>
    <p:sldId id="439" r:id="rId156"/>
    <p:sldId id="440" r:id="rId157"/>
    <p:sldId id="441" r:id="rId158"/>
    <p:sldId id="442" r:id="rId159"/>
    <p:sldId id="443" r:id="rId160"/>
    <p:sldId id="444" r:id="rId161"/>
    <p:sldId id="445" r:id="rId162"/>
    <p:sldId id="446" r:id="rId163"/>
    <p:sldId id="447" r:id="rId164"/>
    <p:sldId id="448" r:id="rId165"/>
    <p:sldId id="449" r:id="rId166"/>
    <p:sldId id="450" r:id="rId167"/>
    <p:sldId id="451" r:id="rId168"/>
    <p:sldId id="452" r:id="rId169"/>
    <p:sldId id="453" r:id="rId170"/>
    <p:sldId id="454" r:id="rId171"/>
    <p:sldId id="455" r:id="rId172"/>
    <p:sldId id="456" r:id="rId173"/>
    <p:sldId id="457" r:id="rId174"/>
    <p:sldId id="458" r:id="rId175"/>
    <p:sldId id="459" r:id="rId176"/>
    <p:sldId id="460" r:id="rId177"/>
    <p:sldId id="461" r:id="rId178"/>
  </p:sldIdLst>
  <p:sldSz cx="12192000" cy="6858000"/>
  <p:notesSz cx="6858000" cy="9144000"/>
  <p:embeddedFontLst>
    <p:embeddedFont>
      <p:font typeface="Buckeye Sans 2" pitchFamily="2" charset="77"/>
      <p:regular r:id="rId180"/>
      <p:bold r:id="rId181"/>
      <p:italic r:id="rId182"/>
      <p:boldItalic r:id="rId183"/>
    </p:embeddedFont>
    <p:embeddedFont>
      <p:font typeface="Buckeye Serif 2 Black" pitchFamily="2" charset="77"/>
      <p:bold r:id="rId184"/>
      <p:italic r:id="rId185"/>
      <p:boldItalic r:id="rId186"/>
    </p:embeddedFont>
    <p:embeddedFont>
      <p:font typeface="Helvetica" pitchFamily="2" charset="0"/>
      <p:regular r:id="rId187"/>
      <p:bold r:id="rId188"/>
      <p:italic r:id="rId189"/>
      <p:boldItalic r:id="rId19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0C2F"/>
    <a:srgbClr val="6B6C6C"/>
    <a:srgbClr val="FFFFFF"/>
    <a:srgbClr val="A2AA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08BC5B-CAAB-494F-8D2C-30E1ADF9B0BA}" v="139" dt="2024-10-07T03:09:59.7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73" autoAdjust="0"/>
    <p:restoredTop sz="95782" autoAdjust="0"/>
  </p:normalViewPr>
  <p:slideViewPr>
    <p:cSldViewPr snapToGrid="0">
      <p:cViewPr varScale="1">
        <p:scale>
          <a:sx n="122" d="100"/>
          <a:sy n="122" d="100"/>
        </p:scale>
        <p:origin x="1008" y="208"/>
      </p:cViewPr>
      <p:guideLst/>
    </p:cSldViewPr>
  </p:slideViewPr>
  <p:outlineViewPr>
    <p:cViewPr>
      <p:scale>
        <a:sx n="33" d="100"/>
        <a:sy n="33" d="100"/>
      </p:scale>
      <p:origin x="0" y="-222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presProps" Target="pres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font" Target="fonts/font2.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viewProps" Target="viewProp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font" Target="fonts/font3.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theme" Target="theme/theme1.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font" Target="fonts/font9.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font" Target="fonts/font5.fntdata"/><Relationship Id="rId189" Type="http://schemas.openxmlformats.org/officeDocument/2006/relationships/font" Target="fonts/font10.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notesMaster" Target="notesMasters/notesMaster1.xml"/><Relationship Id="rId195" Type="http://schemas.microsoft.com/office/2015/10/relationships/revisionInfo" Target="revisionInfo.xml"/><Relationship Id="rId190" Type="http://schemas.openxmlformats.org/officeDocument/2006/relationships/font" Target="fonts/font11.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1.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font" Target="fonts/font7.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font" Target="fonts/font8.fntdata"/><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548DD-AF31-45BA-A26D-7AC4939564ED}" type="datetimeFigureOut">
              <a:rPr lang="en-US" smtClean="0"/>
              <a:t>10/17/24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58C05-38F5-46EB-BECD-5394A7777BCD}" type="slidenum">
              <a:rPr lang="en-US" smtClean="0"/>
              <a:t>‹#›</a:t>
            </a:fld>
            <a:endParaRPr lang="en-US"/>
          </a:p>
        </p:txBody>
      </p:sp>
    </p:spTree>
    <p:extLst>
      <p:ext uri="{BB962C8B-B14F-4D97-AF65-F5344CB8AC3E}">
        <p14:creationId xmlns:p14="http://schemas.microsoft.com/office/powerpoint/2010/main" val="3830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Background Picture">
    <p:spTree>
      <p:nvGrpSpPr>
        <p:cNvPr id="1" name=""/>
        <p:cNvGrpSpPr/>
        <p:nvPr/>
      </p:nvGrpSpPr>
      <p:grpSpPr>
        <a:xfrm>
          <a:off x="0" y="0"/>
          <a:ext cx="0" cy="0"/>
          <a:chOff x="0" y="0"/>
          <a:chExt cx="0" cy="0"/>
        </a:xfrm>
      </p:grpSpPr>
      <p:pic>
        <p:nvPicPr>
          <p:cNvPr id="7" name="Picture Placeholder 5" descr="Seal on the Oval. Used as a background picture.">
            <a:extLst>
              <a:ext uri="{FF2B5EF4-FFF2-40B4-BE49-F238E27FC236}">
                <a16:creationId xmlns:a16="http://schemas.microsoft.com/office/drawing/2014/main" id="{C4E00CA3-028B-4946-BBB4-5C31154E32A4}"/>
              </a:ext>
            </a:extLst>
          </p:cNvPr>
          <p:cNvPicPr>
            <a:picLocks noChangeAspect="1"/>
          </p:cNvPicPr>
          <p:nvPr userDrawn="1"/>
        </p:nvPicPr>
        <p:blipFill rotWithShape="1">
          <a:blip r:embed="rId2"/>
          <a:srcRect t="11942" b="11942"/>
          <a:stretch/>
        </p:blipFill>
        <p:spPr>
          <a:xfrm>
            <a:off x="400279" y="374573"/>
            <a:ext cx="11391441" cy="5772839"/>
          </a:xfrm>
          <a:prstGeom prst="rect">
            <a:avLst/>
          </a:prstGeom>
        </p:spPr>
      </p:pic>
      <p:sp>
        <p:nvSpPr>
          <p:cNvPr id="2" name="Title 1">
            <a:extLst>
              <a:ext uri="{FF2B5EF4-FFF2-40B4-BE49-F238E27FC236}">
                <a16:creationId xmlns:a16="http://schemas.microsoft.com/office/drawing/2014/main" id="{7E9F839D-17A6-464E-BE22-E9B747DF33B1}"/>
              </a:ext>
            </a:extLst>
          </p:cNvPr>
          <p:cNvSpPr>
            <a:spLocks noGrp="1"/>
          </p:cNvSpPr>
          <p:nvPr>
            <p:ph type="ctrTitle" hasCustomPrompt="1"/>
          </p:nvPr>
        </p:nvSpPr>
        <p:spPr>
          <a:xfrm>
            <a:off x="400279" y="1912072"/>
            <a:ext cx="11390045" cy="2387600"/>
          </a:xfrm>
          <a:solidFill>
            <a:srgbClr val="FFFFFF">
              <a:alpha val="69804"/>
            </a:srgbClr>
          </a:solidFill>
        </p:spPr>
        <p:txBody>
          <a:bodyPr lIns="365760" anchor="ctr">
            <a:normAutofit/>
          </a:bodyPr>
          <a:lstStyle>
            <a:lvl1pPr algn="l">
              <a:defRPr sz="5500"/>
            </a:lvl1pPr>
          </a:lstStyle>
          <a:p>
            <a:r>
              <a:rPr lang="en-US" dirty="0"/>
              <a:t>Click to edit master page title</a:t>
            </a:r>
          </a:p>
        </p:txBody>
      </p:sp>
      <p:sp>
        <p:nvSpPr>
          <p:cNvPr id="5" name="Footer Placeholder 4">
            <a:extLst>
              <a:ext uri="{FF2B5EF4-FFF2-40B4-BE49-F238E27FC236}">
                <a16:creationId xmlns:a16="http://schemas.microsoft.com/office/drawing/2014/main" id="{7D148FA3-A642-4E78-8E7B-809942D8C7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D71CDF-2BA0-4B12-BAB3-F078D4D10D74}"/>
              </a:ext>
            </a:extLst>
          </p:cNvPr>
          <p:cNvSpPr>
            <a:spLocks noGrp="1"/>
          </p:cNvSpPr>
          <p:nvPr>
            <p:ph type="sldNum" sz="quarter" idx="12"/>
          </p:nvPr>
        </p:nvSpPr>
        <p:spPr/>
        <p:txBody>
          <a:bodyPr/>
          <a:lstStyle>
            <a:lvl1pPr>
              <a:defRPr/>
            </a:lvl1pPr>
          </a:lstStyle>
          <a:p>
            <a:fld id="{8C702ADA-344D-4C5C-97AD-978608FF7B5A}" type="slidenum">
              <a:rPr lang="en-US" smtClean="0"/>
              <a:pPr/>
              <a:t>‹#›</a:t>
            </a:fld>
            <a:endParaRPr lang="en-US" dirty="0"/>
          </a:p>
        </p:txBody>
      </p:sp>
    </p:spTree>
    <p:extLst>
      <p:ext uri="{BB962C8B-B14F-4D97-AF65-F5344CB8AC3E}">
        <p14:creationId xmlns:p14="http://schemas.microsoft.com/office/powerpoint/2010/main" val="2614813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 scarlet background">
    <p:spTree>
      <p:nvGrpSpPr>
        <p:cNvPr id="1" name=""/>
        <p:cNvGrpSpPr/>
        <p:nvPr/>
      </p:nvGrpSpPr>
      <p:grpSpPr>
        <a:xfrm>
          <a:off x="0" y="0"/>
          <a:ext cx="0" cy="0"/>
          <a:chOff x="0" y="0"/>
          <a:chExt cx="0" cy="0"/>
        </a:xfrm>
      </p:grpSpPr>
      <p:sp>
        <p:nvSpPr>
          <p:cNvPr id="7" name="Freeform 6" descr="Red background with notch.">
            <a:extLst>
              <a:ext uri="{FF2B5EF4-FFF2-40B4-BE49-F238E27FC236}">
                <a16:creationId xmlns:a16="http://schemas.microsoft.com/office/drawing/2014/main" id="{221065E6-A38E-4F0C-8A91-83E3ADB9FE2D}"/>
              </a:ext>
            </a:extLst>
          </p:cNvPr>
          <p:cNvSpPr/>
          <p:nvPr userDrawn="1"/>
        </p:nvSpPr>
        <p:spPr>
          <a:xfrm>
            <a:off x="400280" y="374573"/>
            <a:ext cx="11391441" cy="5772839"/>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rgbClr val="BA0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Buckeye Sans 2" pitchFamily="2" charset="77"/>
            </a:endParaRPr>
          </a:p>
        </p:txBody>
      </p:sp>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itle 1">
            <a:extLst>
              <a:ext uri="{FF2B5EF4-FFF2-40B4-BE49-F238E27FC236}">
                <a16:creationId xmlns:a16="http://schemas.microsoft.com/office/drawing/2014/main" id="{42AE5508-873C-8C4C-A88E-C1B4E571DDEC}"/>
              </a:ext>
            </a:extLst>
          </p:cNvPr>
          <p:cNvSpPr>
            <a:spLocks noGrp="1"/>
          </p:cNvSpPr>
          <p:nvPr>
            <p:ph type="title" hasCustomPrompt="1"/>
          </p:nvPr>
        </p:nvSpPr>
        <p:spPr>
          <a:xfrm>
            <a:off x="690332" y="2609603"/>
            <a:ext cx="10515600" cy="819397"/>
          </a:xfrm>
        </p:spPr>
        <p:txBody>
          <a:bodyPr anchor="t">
            <a:normAutofit/>
          </a:bodyPr>
          <a:lstStyle>
            <a:lvl1pPr>
              <a:defRPr sz="5500">
                <a:solidFill>
                  <a:schemeClr val="bg1"/>
                </a:solidFill>
              </a:defRPr>
            </a:lvl1pPr>
          </a:lstStyle>
          <a:p>
            <a:r>
              <a:rPr lang="en-US" dirty="0"/>
              <a:t>Click to edit master page title</a:t>
            </a:r>
          </a:p>
        </p:txBody>
      </p:sp>
      <p:sp>
        <p:nvSpPr>
          <p:cNvPr id="9" name="Text Placeholder 2">
            <a:extLst>
              <a:ext uri="{FF2B5EF4-FFF2-40B4-BE49-F238E27FC236}">
                <a16:creationId xmlns:a16="http://schemas.microsoft.com/office/drawing/2014/main" id="{AC83112E-B440-C046-B221-F7DBDB8A7639}"/>
              </a:ext>
            </a:extLst>
          </p:cNvPr>
          <p:cNvSpPr>
            <a:spLocks noGrp="1"/>
          </p:cNvSpPr>
          <p:nvPr>
            <p:ph type="body" idx="1" hasCustomPrompt="1"/>
          </p:nvPr>
        </p:nvSpPr>
        <p:spPr>
          <a:xfrm>
            <a:off x="690332" y="3457508"/>
            <a:ext cx="10515600" cy="496976"/>
          </a:xfrm>
        </p:spPr>
        <p:txBody>
          <a:bodyPr>
            <a:normAutofit/>
          </a:bodyPr>
          <a:lstStyle>
            <a:lvl1pPr marL="0" indent="0">
              <a:buNone/>
              <a:defRPr sz="2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984653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Section slide - scarlet titl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7" name="Title 1">
            <a:extLst>
              <a:ext uri="{FF2B5EF4-FFF2-40B4-BE49-F238E27FC236}">
                <a16:creationId xmlns:a16="http://schemas.microsoft.com/office/drawing/2014/main" id="{8D4E7D8D-3CE6-BC4E-BA91-C825C3B79A33}"/>
              </a:ext>
            </a:extLst>
          </p:cNvPr>
          <p:cNvSpPr>
            <a:spLocks noGrp="1"/>
          </p:cNvSpPr>
          <p:nvPr>
            <p:ph type="title" hasCustomPrompt="1"/>
          </p:nvPr>
        </p:nvSpPr>
        <p:spPr>
          <a:xfrm>
            <a:off x="679450" y="2620489"/>
            <a:ext cx="10515600" cy="819397"/>
          </a:xfrm>
        </p:spPr>
        <p:txBody>
          <a:bodyPr anchor="t">
            <a:normAutofit/>
          </a:bodyPr>
          <a:lstStyle>
            <a:lvl1pPr>
              <a:defRPr sz="5500"/>
            </a:lvl1pPr>
          </a:lstStyle>
          <a:p>
            <a:r>
              <a:rPr lang="en-US" dirty="0"/>
              <a:t>Click to edit master page title</a:t>
            </a:r>
          </a:p>
        </p:txBody>
      </p:sp>
      <p:sp>
        <p:nvSpPr>
          <p:cNvPr id="8" name="Text Placeholder 2">
            <a:extLst>
              <a:ext uri="{FF2B5EF4-FFF2-40B4-BE49-F238E27FC236}">
                <a16:creationId xmlns:a16="http://schemas.microsoft.com/office/drawing/2014/main" id="{19BB5AB9-FC6F-7F4D-885C-DFDA822904D4}"/>
              </a:ext>
            </a:extLst>
          </p:cNvPr>
          <p:cNvSpPr>
            <a:spLocks noGrp="1"/>
          </p:cNvSpPr>
          <p:nvPr>
            <p:ph type="body" idx="1" hasCustomPrompt="1"/>
          </p:nvPr>
        </p:nvSpPr>
        <p:spPr>
          <a:xfrm>
            <a:off x="668565" y="3468394"/>
            <a:ext cx="10515600" cy="496976"/>
          </a:xfrm>
        </p:spPr>
        <p:txBody>
          <a:bodyPr>
            <a:normAutofit/>
          </a:bodyPr>
          <a:lstStyle>
            <a:lvl1pPr marL="0" indent="0">
              <a:buNone/>
              <a:defRPr sz="2600" b="0" i="0">
                <a:solidFill>
                  <a:schemeClr val="tx1"/>
                </a:solidFill>
                <a:latin typeface="Buckeye Sans 2"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3180043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Content 1 - Gener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3" y="920725"/>
            <a:ext cx="10515600" cy="838854"/>
          </a:xfrm>
        </p:spPr>
        <p:txBody>
          <a:bodyPr anchor="t"/>
          <a:lstStyle/>
          <a:p>
            <a:r>
              <a:rPr lang="en-US" dirty="0"/>
              <a:t>Click to edit master page title</a:t>
            </a:r>
          </a:p>
        </p:txBody>
      </p:sp>
      <p:sp>
        <p:nvSpPr>
          <p:cNvPr id="3" name="Content Placeholder 2">
            <a:extLst>
              <a:ext uri="{FF2B5EF4-FFF2-40B4-BE49-F238E27FC236}">
                <a16:creationId xmlns:a16="http://schemas.microsoft.com/office/drawing/2014/main" id="{65092BB6-0EC3-47A0-964A-91B4EAB22C4B}"/>
              </a:ext>
            </a:extLst>
          </p:cNvPr>
          <p:cNvSpPr>
            <a:spLocks noGrp="1"/>
          </p:cNvSpPr>
          <p:nvPr>
            <p:ph idx="1" hasCustomPrompt="1"/>
          </p:nvPr>
        </p:nvSpPr>
        <p:spPr>
          <a:xfrm>
            <a:off x="740228" y="2074421"/>
            <a:ext cx="10515600" cy="4015454"/>
          </a:xfrm>
        </p:spPr>
        <p:txBody>
          <a:bodyPr/>
          <a:lstStyle>
            <a:lvl1pPr marL="0" indent="0">
              <a:buClr>
                <a:srgbClr val="C00000"/>
              </a:buClr>
              <a:buSzPct val="110000"/>
              <a:buNone/>
              <a:defRPr/>
            </a:lvl1pPr>
            <a:lvl2pPr marL="685800" indent="-228600">
              <a:buClr>
                <a:srgbClr val="C00000"/>
              </a:buClr>
              <a:buSzPct val="110000"/>
              <a:buFont typeface="Arial" panose="020B0604020202020204" pitchFamily="34" charset="0"/>
              <a:buChar char="•"/>
              <a:defRPr/>
            </a:lvl2pPr>
            <a:lvl3pPr marL="1143000" indent="-228600">
              <a:buClr>
                <a:srgbClr val="C00000"/>
              </a:buClr>
              <a:buSzPct val="90000"/>
              <a:buFont typeface="Courier New" panose="02070309020205020404" pitchFamily="49" charset="0"/>
              <a:buChar char="o"/>
              <a:defRPr/>
            </a:lvl3pPr>
          </a:lstStyle>
          <a:p>
            <a:pPr lvl="0"/>
            <a:r>
              <a:rPr lang="en-US" dirty="0"/>
              <a:t>Click to edit first level copy</a:t>
            </a:r>
          </a:p>
          <a:p>
            <a:pPr lvl="1"/>
            <a:r>
              <a:rPr lang="en-US" dirty="0"/>
              <a:t>Second level</a:t>
            </a:r>
          </a:p>
          <a:p>
            <a:pPr lvl="2"/>
            <a:r>
              <a:rPr lang="en-US" dirty="0"/>
              <a:t>Third level</a:t>
            </a:r>
          </a:p>
          <a:p>
            <a:pPr lvl="3"/>
            <a:r>
              <a:rPr lang="en-US" dirty="0"/>
              <a:t>Fourth level</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ext Placeholder 2">
            <a:extLst>
              <a:ext uri="{FF2B5EF4-FFF2-40B4-BE49-F238E27FC236}">
                <a16:creationId xmlns:a16="http://schemas.microsoft.com/office/drawing/2014/main" id="{4E70CEAA-8573-9E1B-D8BA-928C93224FEF}"/>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SECTION HEADING (OPTIONAL) </a:t>
            </a:r>
          </a:p>
        </p:txBody>
      </p:sp>
    </p:spTree>
    <p:extLst>
      <p:ext uri="{BB962C8B-B14F-4D97-AF65-F5344CB8AC3E}">
        <p14:creationId xmlns:p14="http://schemas.microsoft.com/office/powerpoint/2010/main" val="3341450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ontent 2 -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110778-4DA8-45B3-97ED-ECBE5C60858E}"/>
              </a:ext>
            </a:extLst>
          </p:cNvPr>
          <p:cNvSpPr>
            <a:spLocks noGrp="1"/>
          </p:cNvSpPr>
          <p:nvPr>
            <p:ph type="body" idx="1" hasCustomPrompt="1"/>
          </p:nvPr>
        </p:nvSpPr>
        <p:spPr>
          <a:xfrm>
            <a:off x="839788" y="1795950"/>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839788" y="2619862"/>
            <a:ext cx="3200400" cy="3060729"/>
          </a:xfrm>
        </p:spPr>
        <p:txBody>
          <a:bodyPr>
            <a:normAutofit/>
          </a:bodyPr>
          <a:lstStyle>
            <a:lvl1pPr marL="0" indent="0">
              <a:buClr>
                <a:srgbClr val="C00000"/>
              </a:buClr>
              <a:buSzPct val="110000"/>
              <a:buNone/>
              <a:defRPr sz="1800"/>
            </a:lvl1pPr>
            <a:lvl2pPr marL="466725" indent="-228600">
              <a:buClr>
                <a:srgbClr val="C00000"/>
              </a:buClr>
              <a:buSzPct val="110000"/>
              <a:buFont typeface="Arial" panose="020B0604020202020204" pitchFamily="34" charset="0"/>
              <a:buChar char="•"/>
              <a:tabLst/>
              <a:defRPr sz="1600"/>
            </a:lvl2pPr>
            <a:lvl3pPr marL="922338" indent="-174625">
              <a:buClr>
                <a:srgbClr val="C00000"/>
              </a:buClr>
              <a:buSzPct val="90000"/>
              <a:buFont typeface="Courier New" panose="02070309020205020404" pitchFamily="49" charset="0"/>
              <a:buChar char="o"/>
              <a:tabLst/>
              <a:defRPr sz="1400"/>
            </a:lvl3pPr>
            <a:lvl4pPr>
              <a:defRPr sz="1400"/>
            </a:lvl4pPr>
            <a:lvl5pPr>
              <a:defRPr sz="1400"/>
            </a:lvl5pPr>
          </a:lstStyle>
          <a:p>
            <a:pPr lvl="0"/>
            <a:r>
              <a:rPr lang="en-US" dirty="0"/>
              <a:t>Click to edit first level copy</a:t>
            </a:r>
          </a:p>
          <a:p>
            <a:pPr lvl="1"/>
            <a:r>
              <a:rPr lang="en-US" dirty="0"/>
              <a:t>Second level</a:t>
            </a:r>
          </a:p>
          <a:p>
            <a:pPr lvl="2"/>
            <a:r>
              <a:rPr lang="en-US" dirty="0"/>
              <a:t>Third level</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4" name="Straight Connector 13">
            <a:extLst>
              <a:ext uri="{FF2B5EF4-FFF2-40B4-BE49-F238E27FC236}">
                <a16:creationId xmlns:a16="http://schemas.microsoft.com/office/drawing/2014/main" id="{6240F89D-2F52-4A06-A26B-F81A4CCA049C}"/>
              </a:ext>
            </a:extLst>
          </p:cNvPr>
          <p:cNvCxnSpPr>
            <a:cxnSpLocks/>
          </p:cNvCxnSpPr>
          <p:nvPr userDrawn="1"/>
        </p:nvCxnSpPr>
        <p:spPr>
          <a:xfrm flipV="1">
            <a:off x="4246764" y="2290570"/>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6615C9D-EE6C-4B25-8C7B-BD41495EDEDC}"/>
              </a:ext>
            </a:extLst>
          </p:cNvPr>
          <p:cNvCxnSpPr>
            <a:cxnSpLocks/>
          </p:cNvCxnSpPr>
          <p:nvPr userDrawn="1"/>
        </p:nvCxnSpPr>
        <p:spPr>
          <a:xfrm flipV="1">
            <a:off x="7915362" y="2290570"/>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670F325A-C820-6347-A10B-9DD63E3B7F2B}"/>
              </a:ext>
            </a:extLst>
          </p:cNvPr>
          <p:cNvSpPr>
            <a:spLocks noGrp="1"/>
          </p:cNvSpPr>
          <p:nvPr>
            <p:ph type="title" hasCustomPrompt="1"/>
          </p:nvPr>
        </p:nvSpPr>
        <p:spPr>
          <a:xfrm>
            <a:off x="642257" y="909840"/>
            <a:ext cx="10515600" cy="838854"/>
          </a:xfrm>
        </p:spPr>
        <p:txBody>
          <a:bodyPr anchor="t"/>
          <a:lstStyle/>
          <a:p>
            <a:r>
              <a:rPr lang="en-US" dirty="0"/>
              <a:t>Click to edit master page title</a:t>
            </a:r>
          </a:p>
        </p:txBody>
      </p:sp>
      <p:sp>
        <p:nvSpPr>
          <p:cNvPr id="2" name="Text Placeholder 2">
            <a:extLst>
              <a:ext uri="{FF2B5EF4-FFF2-40B4-BE49-F238E27FC236}">
                <a16:creationId xmlns:a16="http://schemas.microsoft.com/office/drawing/2014/main" id="{A891D34A-06A7-6398-2C15-8309625A99B2}"/>
              </a:ext>
            </a:extLst>
          </p:cNvPr>
          <p:cNvSpPr>
            <a:spLocks noGrp="1"/>
          </p:cNvSpPr>
          <p:nvPr>
            <p:ph type="body" idx="13" hasCustomPrompt="1"/>
          </p:nvPr>
        </p:nvSpPr>
        <p:spPr>
          <a:xfrm>
            <a:off x="4474028" y="1795950"/>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6" name="Text Placeholder 2">
            <a:extLst>
              <a:ext uri="{FF2B5EF4-FFF2-40B4-BE49-F238E27FC236}">
                <a16:creationId xmlns:a16="http://schemas.microsoft.com/office/drawing/2014/main" id="{A8E4D3FC-41C9-D578-F008-6630E7FFA4E6}"/>
              </a:ext>
            </a:extLst>
          </p:cNvPr>
          <p:cNvSpPr>
            <a:spLocks noGrp="1"/>
          </p:cNvSpPr>
          <p:nvPr>
            <p:ph type="body" idx="15" hasCustomPrompt="1"/>
          </p:nvPr>
        </p:nvSpPr>
        <p:spPr>
          <a:xfrm>
            <a:off x="8153400" y="1795950"/>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19" name="Text Placeholder 2">
            <a:extLst>
              <a:ext uri="{FF2B5EF4-FFF2-40B4-BE49-F238E27FC236}">
                <a16:creationId xmlns:a16="http://schemas.microsoft.com/office/drawing/2014/main" id="{61869058-C86A-4C68-1840-8E2F243A4517}"/>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SECTION HEADING (OPTIONAL) </a:t>
            </a:r>
          </a:p>
        </p:txBody>
      </p:sp>
      <p:sp>
        <p:nvSpPr>
          <p:cNvPr id="20" name="Content Placeholder 3">
            <a:extLst>
              <a:ext uri="{FF2B5EF4-FFF2-40B4-BE49-F238E27FC236}">
                <a16:creationId xmlns:a16="http://schemas.microsoft.com/office/drawing/2014/main" id="{14F904E5-9900-1D9E-FED4-2AA7BBADCA7F}"/>
              </a:ext>
            </a:extLst>
          </p:cNvPr>
          <p:cNvSpPr>
            <a:spLocks noGrp="1"/>
          </p:cNvSpPr>
          <p:nvPr>
            <p:ph sz="half" idx="18" hasCustomPrompt="1"/>
          </p:nvPr>
        </p:nvSpPr>
        <p:spPr>
          <a:xfrm>
            <a:off x="4452256" y="2619862"/>
            <a:ext cx="3200400" cy="3060729"/>
          </a:xfrm>
        </p:spPr>
        <p:txBody>
          <a:bodyPr>
            <a:normAutofit/>
          </a:bodyPr>
          <a:lstStyle>
            <a:lvl1pPr marL="0" indent="0">
              <a:buClr>
                <a:srgbClr val="C00000"/>
              </a:buClr>
              <a:buSzPct val="110000"/>
              <a:buNone/>
              <a:defRPr sz="1800"/>
            </a:lvl1pPr>
            <a:lvl2pPr marL="466725" indent="-228600">
              <a:buClr>
                <a:srgbClr val="C00000"/>
              </a:buClr>
              <a:buSzPct val="110000"/>
              <a:buFont typeface="Arial" panose="020B0604020202020204" pitchFamily="34" charset="0"/>
              <a:buChar char="•"/>
              <a:tabLst/>
              <a:defRPr sz="1600"/>
            </a:lvl2pPr>
            <a:lvl3pPr marL="922338" indent="-174625">
              <a:buClr>
                <a:srgbClr val="C00000"/>
              </a:buClr>
              <a:buSzPct val="90000"/>
              <a:buFont typeface="Courier New" panose="02070309020205020404" pitchFamily="49" charset="0"/>
              <a:buChar char="o"/>
              <a:tabLst/>
              <a:defRPr sz="1400"/>
            </a:lvl3pPr>
            <a:lvl4pPr>
              <a:defRPr sz="1400"/>
            </a:lvl4pPr>
            <a:lvl5pPr>
              <a:defRPr sz="1400"/>
            </a:lvl5pPr>
          </a:lstStyle>
          <a:p>
            <a:pPr lvl="0"/>
            <a:r>
              <a:rPr lang="en-US" dirty="0"/>
              <a:t>Click to edit first level copy</a:t>
            </a:r>
          </a:p>
          <a:p>
            <a:pPr lvl="1"/>
            <a:r>
              <a:rPr lang="en-US" dirty="0"/>
              <a:t>Second level</a:t>
            </a:r>
          </a:p>
          <a:p>
            <a:pPr lvl="2"/>
            <a:r>
              <a:rPr lang="en-US" dirty="0"/>
              <a:t>Third level</a:t>
            </a:r>
          </a:p>
        </p:txBody>
      </p:sp>
      <p:sp>
        <p:nvSpPr>
          <p:cNvPr id="21" name="Content Placeholder 3">
            <a:extLst>
              <a:ext uri="{FF2B5EF4-FFF2-40B4-BE49-F238E27FC236}">
                <a16:creationId xmlns:a16="http://schemas.microsoft.com/office/drawing/2014/main" id="{9C53F21D-CA93-9B93-4A6E-8255D9511D03}"/>
              </a:ext>
            </a:extLst>
          </p:cNvPr>
          <p:cNvSpPr>
            <a:spLocks noGrp="1"/>
          </p:cNvSpPr>
          <p:nvPr>
            <p:ph sz="half" idx="19" hasCustomPrompt="1"/>
          </p:nvPr>
        </p:nvSpPr>
        <p:spPr>
          <a:xfrm>
            <a:off x="8142514" y="2619862"/>
            <a:ext cx="3200400" cy="3060729"/>
          </a:xfrm>
        </p:spPr>
        <p:txBody>
          <a:bodyPr>
            <a:normAutofit/>
          </a:bodyPr>
          <a:lstStyle>
            <a:lvl1pPr marL="0" indent="0">
              <a:buClr>
                <a:srgbClr val="C00000"/>
              </a:buClr>
              <a:buSzPct val="110000"/>
              <a:buNone/>
              <a:defRPr sz="1800"/>
            </a:lvl1pPr>
            <a:lvl2pPr marL="466725" indent="-228600">
              <a:buClr>
                <a:srgbClr val="C00000"/>
              </a:buClr>
              <a:buSzPct val="110000"/>
              <a:buFont typeface="Arial" panose="020B0604020202020204" pitchFamily="34" charset="0"/>
              <a:buChar char="•"/>
              <a:tabLst/>
              <a:defRPr sz="1600"/>
            </a:lvl2pPr>
            <a:lvl3pPr marL="922338" indent="-174625">
              <a:buClr>
                <a:srgbClr val="C00000"/>
              </a:buClr>
              <a:buSzPct val="90000"/>
              <a:buFont typeface="Courier New" panose="02070309020205020404" pitchFamily="49" charset="0"/>
              <a:buChar char="o"/>
              <a:tabLst/>
              <a:defRPr sz="1400"/>
            </a:lvl3pPr>
            <a:lvl4pPr>
              <a:defRPr sz="1400"/>
            </a:lvl4pPr>
            <a:lvl5pPr>
              <a:defRPr sz="1400"/>
            </a:lvl5pPr>
          </a:lstStyle>
          <a:p>
            <a:pPr lvl="0"/>
            <a:r>
              <a:rPr lang="en-US" dirty="0"/>
              <a:t>Click to edit first level copy</a:t>
            </a:r>
          </a:p>
          <a:p>
            <a:pPr lvl="1"/>
            <a:r>
              <a:rPr lang="en-US" dirty="0"/>
              <a:t>Second level</a:t>
            </a:r>
          </a:p>
          <a:p>
            <a:pPr lvl="2"/>
            <a:r>
              <a:rPr lang="en-US" dirty="0"/>
              <a:t>Third level</a:t>
            </a:r>
          </a:p>
        </p:txBody>
      </p:sp>
    </p:spTree>
    <p:extLst>
      <p:ext uri="{BB962C8B-B14F-4D97-AF65-F5344CB8AC3E}">
        <p14:creationId xmlns:p14="http://schemas.microsoft.com/office/powerpoint/2010/main" val="1178283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Content 3 - Statistics with tex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ext Placeholder 7">
            <a:extLst>
              <a:ext uri="{FF2B5EF4-FFF2-40B4-BE49-F238E27FC236}">
                <a16:creationId xmlns:a16="http://schemas.microsoft.com/office/drawing/2014/main" id="{95C1AF12-65D7-4CCC-B876-272178DEF7BB}"/>
              </a:ext>
            </a:extLst>
          </p:cNvPr>
          <p:cNvSpPr>
            <a:spLocks noGrp="1"/>
          </p:cNvSpPr>
          <p:nvPr>
            <p:ph type="body" sz="quarter" idx="13" hasCustomPrompt="1"/>
          </p:nvPr>
        </p:nvSpPr>
        <p:spPr>
          <a:xfrm>
            <a:off x="815975" y="2090962"/>
            <a:ext cx="3200400" cy="1555750"/>
          </a:xfrm>
        </p:spPr>
        <p:txBody>
          <a:bodyPr anchor="ctr" anchorCtr="0">
            <a:noAutofit/>
          </a:bodyPr>
          <a:lstStyle>
            <a:lvl1pPr marL="0" indent="0" algn="ctr">
              <a:buNone/>
              <a:defRPr sz="7500" b="1" i="0">
                <a:latin typeface="Buckeye Serif 2 Black" pitchFamily="2" charset="77"/>
              </a:defRPr>
            </a:lvl1pPr>
          </a:lstStyle>
          <a:p>
            <a:pPr lvl="0"/>
            <a:r>
              <a:rPr lang="en-US" dirty="0"/>
              <a:t>00</a:t>
            </a:r>
          </a:p>
        </p:txBody>
      </p:sp>
      <p:cxnSp>
        <p:nvCxnSpPr>
          <p:cNvPr id="11" name="Straight Connector 10">
            <a:extLst>
              <a:ext uri="{FF2B5EF4-FFF2-40B4-BE49-F238E27FC236}">
                <a16:creationId xmlns:a16="http://schemas.microsoft.com/office/drawing/2014/main" id="{F978A9C5-0FEF-4CDF-8E0D-77B2B3787EB1}"/>
              </a:ext>
            </a:extLst>
          </p:cNvPr>
          <p:cNvCxnSpPr>
            <a:cxnSpLocks/>
          </p:cNvCxnSpPr>
          <p:nvPr userDrawn="1"/>
        </p:nvCxnSpPr>
        <p:spPr>
          <a:xfrm>
            <a:off x="2117969" y="3684420"/>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A31E8251-4870-40ED-8F84-F3F4065F8BED}"/>
              </a:ext>
            </a:extLst>
          </p:cNvPr>
          <p:cNvSpPr>
            <a:spLocks noGrp="1"/>
          </p:cNvSpPr>
          <p:nvPr>
            <p:ph type="body" sz="quarter" idx="21" hasCustomPrompt="1"/>
          </p:nvPr>
        </p:nvSpPr>
        <p:spPr>
          <a:xfrm>
            <a:off x="815983" y="3744683"/>
            <a:ext cx="3200400" cy="598641"/>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br>
              <a:rPr lang="en-US" dirty="0"/>
            </a:br>
            <a:r>
              <a:rPr lang="en-US" dirty="0"/>
              <a:t>Subhead</a:t>
            </a:r>
          </a:p>
        </p:txBody>
      </p:sp>
      <p:sp>
        <p:nvSpPr>
          <p:cNvPr id="13" name="Content Placeholder 3">
            <a:extLst>
              <a:ext uri="{FF2B5EF4-FFF2-40B4-BE49-F238E27FC236}">
                <a16:creationId xmlns:a16="http://schemas.microsoft.com/office/drawing/2014/main" id="{C921F103-A52D-4BF8-A426-261D45BC06E9}"/>
              </a:ext>
            </a:extLst>
          </p:cNvPr>
          <p:cNvSpPr>
            <a:spLocks noGrp="1"/>
          </p:cNvSpPr>
          <p:nvPr>
            <p:ph sz="half" idx="22" hasCustomPrompt="1"/>
          </p:nvPr>
        </p:nvSpPr>
        <p:spPr>
          <a:xfrm>
            <a:off x="815976"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b="0" i="0">
                <a:latin typeface="Buckeye Sans 2" pitchFamily="2" charset="77"/>
              </a:defRPr>
            </a:lvl5pPr>
          </a:lstStyle>
          <a:p>
            <a:pPr lvl="0"/>
            <a:r>
              <a:rPr lang="en-US" dirty="0"/>
              <a:t>Click to edit supplemental copy</a:t>
            </a:r>
          </a:p>
          <a:p>
            <a:pPr lvl="4"/>
            <a:endParaRPr lang="en-US" dirty="0"/>
          </a:p>
        </p:txBody>
      </p:sp>
      <p:sp>
        <p:nvSpPr>
          <p:cNvPr id="17" name="Text Placeholder 7">
            <a:extLst>
              <a:ext uri="{FF2B5EF4-FFF2-40B4-BE49-F238E27FC236}">
                <a16:creationId xmlns:a16="http://schemas.microsoft.com/office/drawing/2014/main" id="{47B445D7-04D9-4518-A91A-395D959AA54D}"/>
              </a:ext>
            </a:extLst>
          </p:cNvPr>
          <p:cNvSpPr>
            <a:spLocks noGrp="1"/>
          </p:cNvSpPr>
          <p:nvPr>
            <p:ph type="body" sz="quarter" idx="23" hasCustomPrompt="1"/>
          </p:nvPr>
        </p:nvSpPr>
        <p:spPr>
          <a:xfrm>
            <a:off x="4362024" y="2090962"/>
            <a:ext cx="3200400" cy="1555750"/>
          </a:xfrm>
        </p:spPr>
        <p:txBody>
          <a:bodyPr anchor="ctr" anchorCtr="0">
            <a:noAutofit/>
          </a:bodyPr>
          <a:lstStyle>
            <a:lvl1pPr marL="0" indent="0" algn="ctr">
              <a:buNone/>
              <a:defRPr sz="7500" b="1" i="0">
                <a:latin typeface="Buckeye Serif 2 Black" pitchFamily="2" charset="77"/>
              </a:defRPr>
            </a:lvl1pPr>
          </a:lstStyle>
          <a:p>
            <a:pPr lvl="0"/>
            <a:r>
              <a:rPr lang="en-US" dirty="0"/>
              <a:t>00</a:t>
            </a:r>
          </a:p>
        </p:txBody>
      </p:sp>
      <p:cxnSp>
        <p:nvCxnSpPr>
          <p:cNvPr id="18" name="Straight Connector 17">
            <a:extLst>
              <a:ext uri="{FF2B5EF4-FFF2-40B4-BE49-F238E27FC236}">
                <a16:creationId xmlns:a16="http://schemas.microsoft.com/office/drawing/2014/main" id="{5F2A72AE-B0BA-451A-A298-6F08D46BE149}"/>
              </a:ext>
            </a:extLst>
          </p:cNvPr>
          <p:cNvCxnSpPr>
            <a:cxnSpLocks/>
          </p:cNvCxnSpPr>
          <p:nvPr userDrawn="1"/>
        </p:nvCxnSpPr>
        <p:spPr>
          <a:xfrm>
            <a:off x="5720579" y="3684420"/>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19" name="Text Placeholder 4">
            <a:extLst>
              <a:ext uri="{FF2B5EF4-FFF2-40B4-BE49-F238E27FC236}">
                <a16:creationId xmlns:a16="http://schemas.microsoft.com/office/drawing/2014/main" id="{544B66B5-8A11-414B-BD6A-3CA8D49CDAC9}"/>
              </a:ext>
            </a:extLst>
          </p:cNvPr>
          <p:cNvSpPr>
            <a:spLocks noGrp="1"/>
          </p:cNvSpPr>
          <p:nvPr>
            <p:ph type="body" sz="quarter" idx="24" hasCustomPrompt="1"/>
          </p:nvPr>
        </p:nvSpPr>
        <p:spPr>
          <a:xfrm>
            <a:off x="4362032" y="3755569"/>
            <a:ext cx="3200400" cy="587755"/>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br>
              <a:rPr lang="en-US" dirty="0"/>
            </a:br>
            <a:r>
              <a:rPr lang="en-US" dirty="0"/>
              <a:t>Subhead</a:t>
            </a:r>
          </a:p>
        </p:txBody>
      </p:sp>
      <p:sp>
        <p:nvSpPr>
          <p:cNvPr id="20" name="Content Placeholder 3">
            <a:extLst>
              <a:ext uri="{FF2B5EF4-FFF2-40B4-BE49-F238E27FC236}">
                <a16:creationId xmlns:a16="http://schemas.microsoft.com/office/drawing/2014/main" id="{9B83ED64-7985-4721-920B-54BC42A5E1D7}"/>
              </a:ext>
            </a:extLst>
          </p:cNvPr>
          <p:cNvSpPr>
            <a:spLocks noGrp="1"/>
          </p:cNvSpPr>
          <p:nvPr>
            <p:ph sz="half" idx="25" hasCustomPrompt="1"/>
          </p:nvPr>
        </p:nvSpPr>
        <p:spPr>
          <a:xfrm>
            <a:off x="4362025"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a:lvl5pPr>
          </a:lstStyle>
          <a:p>
            <a:pPr lvl="0"/>
            <a:r>
              <a:rPr lang="en-US" dirty="0"/>
              <a:t>Click to edit supplemental copy</a:t>
            </a:r>
          </a:p>
        </p:txBody>
      </p:sp>
      <p:sp>
        <p:nvSpPr>
          <p:cNvPr id="21" name="Text Placeholder 7">
            <a:extLst>
              <a:ext uri="{FF2B5EF4-FFF2-40B4-BE49-F238E27FC236}">
                <a16:creationId xmlns:a16="http://schemas.microsoft.com/office/drawing/2014/main" id="{48CFB95A-0D9D-453A-9CB2-BF05EF3E7A0C}"/>
              </a:ext>
            </a:extLst>
          </p:cNvPr>
          <p:cNvSpPr>
            <a:spLocks noGrp="1"/>
          </p:cNvSpPr>
          <p:nvPr>
            <p:ph type="body" sz="quarter" idx="26" hasCustomPrompt="1"/>
          </p:nvPr>
        </p:nvSpPr>
        <p:spPr>
          <a:xfrm>
            <a:off x="7908066" y="2090962"/>
            <a:ext cx="3200400" cy="1555750"/>
          </a:xfrm>
        </p:spPr>
        <p:txBody>
          <a:bodyPr anchor="ctr" anchorCtr="0">
            <a:noAutofit/>
          </a:bodyPr>
          <a:lstStyle>
            <a:lvl1pPr marL="0" indent="0" algn="ctr">
              <a:buNone/>
              <a:defRPr sz="7500" b="1" i="0">
                <a:latin typeface="Buckeye Serif 2 Black" pitchFamily="2" charset="77"/>
              </a:defRPr>
            </a:lvl1pPr>
          </a:lstStyle>
          <a:p>
            <a:pPr lvl="0"/>
            <a:r>
              <a:rPr lang="en-US" dirty="0"/>
              <a:t>00</a:t>
            </a:r>
          </a:p>
        </p:txBody>
      </p:sp>
      <p:cxnSp>
        <p:nvCxnSpPr>
          <p:cNvPr id="22" name="Straight Connector 21">
            <a:extLst>
              <a:ext uri="{FF2B5EF4-FFF2-40B4-BE49-F238E27FC236}">
                <a16:creationId xmlns:a16="http://schemas.microsoft.com/office/drawing/2014/main" id="{6F95B02B-287E-4902-9AF6-04C885FA6DD1}"/>
              </a:ext>
            </a:extLst>
          </p:cNvPr>
          <p:cNvCxnSpPr>
            <a:cxnSpLocks/>
          </p:cNvCxnSpPr>
          <p:nvPr userDrawn="1"/>
        </p:nvCxnSpPr>
        <p:spPr>
          <a:xfrm>
            <a:off x="9276048" y="3684420"/>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23" name="Text Placeholder 4">
            <a:extLst>
              <a:ext uri="{FF2B5EF4-FFF2-40B4-BE49-F238E27FC236}">
                <a16:creationId xmlns:a16="http://schemas.microsoft.com/office/drawing/2014/main" id="{D79EC675-E9A3-4C03-B61F-A49031FA5008}"/>
              </a:ext>
            </a:extLst>
          </p:cNvPr>
          <p:cNvSpPr>
            <a:spLocks noGrp="1"/>
          </p:cNvSpPr>
          <p:nvPr>
            <p:ph type="body" sz="quarter" idx="27" hasCustomPrompt="1"/>
          </p:nvPr>
        </p:nvSpPr>
        <p:spPr>
          <a:xfrm>
            <a:off x="7908074" y="3766455"/>
            <a:ext cx="3200400" cy="576869"/>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br>
              <a:rPr lang="en-US" dirty="0"/>
            </a:br>
            <a:r>
              <a:rPr lang="en-US" dirty="0"/>
              <a:t>Subhead</a:t>
            </a:r>
          </a:p>
        </p:txBody>
      </p:sp>
      <p:sp>
        <p:nvSpPr>
          <p:cNvPr id="24" name="Content Placeholder 3">
            <a:extLst>
              <a:ext uri="{FF2B5EF4-FFF2-40B4-BE49-F238E27FC236}">
                <a16:creationId xmlns:a16="http://schemas.microsoft.com/office/drawing/2014/main" id="{B8429F79-518E-407C-8FF2-83D7C7D801FD}"/>
              </a:ext>
            </a:extLst>
          </p:cNvPr>
          <p:cNvSpPr>
            <a:spLocks noGrp="1"/>
          </p:cNvSpPr>
          <p:nvPr>
            <p:ph sz="half" idx="28" hasCustomPrompt="1"/>
          </p:nvPr>
        </p:nvSpPr>
        <p:spPr>
          <a:xfrm>
            <a:off x="7908067"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a:lvl5pPr>
          </a:lstStyle>
          <a:p>
            <a:pPr lvl="0"/>
            <a:r>
              <a:rPr lang="en-US" dirty="0"/>
              <a:t>Click to edit supplemental copy</a:t>
            </a:r>
          </a:p>
        </p:txBody>
      </p:sp>
      <p:sp>
        <p:nvSpPr>
          <p:cNvPr id="25" name="Title 1">
            <a:extLst>
              <a:ext uri="{FF2B5EF4-FFF2-40B4-BE49-F238E27FC236}">
                <a16:creationId xmlns:a16="http://schemas.microsoft.com/office/drawing/2014/main" id="{784EC54A-1238-054A-B123-4E089148A05A}"/>
              </a:ext>
            </a:extLst>
          </p:cNvPr>
          <p:cNvSpPr>
            <a:spLocks noGrp="1"/>
          </p:cNvSpPr>
          <p:nvPr>
            <p:ph type="title" hasCustomPrompt="1"/>
          </p:nvPr>
        </p:nvSpPr>
        <p:spPr>
          <a:xfrm>
            <a:off x="642256" y="898954"/>
            <a:ext cx="10515600" cy="838854"/>
          </a:xfrm>
        </p:spPr>
        <p:txBody>
          <a:bodyPr anchor="t"/>
          <a:lstStyle/>
          <a:p>
            <a:r>
              <a:rPr lang="en-US" dirty="0"/>
              <a:t>Click to edit master page title</a:t>
            </a:r>
          </a:p>
        </p:txBody>
      </p:sp>
      <p:sp>
        <p:nvSpPr>
          <p:cNvPr id="2" name="Text Placeholder 4">
            <a:extLst>
              <a:ext uri="{FF2B5EF4-FFF2-40B4-BE49-F238E27FC236}">
                <a16:creationId xmlns:a16="http://schemas.microsoft.com/office/drawing/2014/main" id="{368B3D21-7A3E-9FD3-2561-1B65C1C3E8F4}"/>
              </a:ext>
            </a:extLst>
          </p:cNvPr>
          <p:cNvSpPr>
            <a:spLocks noGrp="1"/>
          </p:cNvSpPr>
          <p:nvPr>
            <p:ph type="body" sz="quarter" idx="29" hasCustomPrompt="1"/>
          </p:nvPr>
        </p:nvSpPr>
        <p:spPr>
          <a:xfrm>
            <a:off x="641811" y="576942"/>
            <a:ext cx="10537818" cy="272142"/>
          </a:xfrm>
        </p:spPr>
        <p:txBody>
          <a:bodyPr anchor="t">
            <a:normAutofit/>
          </a:bodyPr>
          <a:lstStyle>
            <a:lvl1pPr marL="0" indent="0" algn="l">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SECTION HEADING (OPTIONAL) </a:t>
            </a:r>
          </a:p>
        </p:txBody>
      </p:sp>
    </p:spTree>
    <p:extLst>
      <p:ext uri="{BB962C8B-B14F-4D97-AF65-F5344CB8AC3E}">
        <p14:creationId xmlns:p14="http://schemas.microsoft.com/office/powerpoint/2010/main" val="3189297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Content 4 - icons with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676505" y="1556657"/>
            <a:ext cx="3637944" cy="2024979"/>
          </a:xfrm>
        </p:spPr>
        <p:txBody>
          <a:bodyPr anchor="b"/>
          <a:lstStyle/>
          <a:p>
            <a:r>
              <a:rPr lang="en-US" dirty="0"/>
              <a:t>Click to edit master page title</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665619" y="3619779"/>
            <a:ext cx="3637944" cy="1055802"/>
          </a:xfrm>
        </p:spPr>
        <p:txBody>
          <a:bodyPr>
            <a:normAutofit/>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Click to edit copy</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2" name="Straight Connector 11">
            <a:extLst>
              <a:ext uri="{FF2B5EF4-FFF2-40B4-BE49-F238E27FC236}">
                <a16:creationId xmlns:a16="http://schemas.microsoft.com/office/drawing/2014/main" id="{57233CD8-5E31-4581-814D-DA09D49C1F86}"/>
              </a:ext>
            </a:extLst>
          </p:cNvPr>
          <p:cNvCxnSpPr>
            <a:cxnSpLocks/>
          </p:cNvCxnSpPr>
          <p:nvPr userDrawn="1"/>
        </p:nvCxnSpPr>
        <p:spPr>
          <a:xfrm flipV="1">
            <a:off x="4862312" y="963765"/>
            <a:ext cx="0" cy="470578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p:nvPr>
        </p:nvSpPr>
        <p:spPr>
          <a:xfrm>
            <a:off x="5201915" y="1186651"/>
            <a:ext cx="914400" cy="914400"/>
          </a:xfrm>
        </p:spPr>
        <p:txBody>
          <a:bodyPr>
            <a:normAutofit/>
          </a:bodyPr>
          <a:lstStyle>
            <a:lvl1pPr marL="0" indent="0" algn="ctr">
              <a:buNone/>
              <a:defRPr sz="1400">
                <a:solidFill>
                  <a:schemeClr val="bg1">
                    <a:lumMod val="50000"/>
                  </a:schemeClr>
                </a:solidFill>
              </a:defRPr>
            </a:lvl1pPr>
          </a:lstStyle>
          <a:p>
            <a:endParaRPr lang="en-US" dirty="0"/>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6267909" y="1197473"/>
            <a:ext cx="4524097" cy="296986"/>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6267902" y="1494459"/>
            <a:ext cx="4524097" cy="7547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dirty="0"/>
              <a:t>Click to edit supplemental copy</a:t>
            </a:r>
          </a:p>
          <a:p>
            <a:pPr lvl="4"/>
            <a:endParaRPr lang="en-US" dirty="0"/>
          </a:p>
        </p:txBody>
      </p:sp>
      <p:sp>
        <p:nvSpPr>
          <p:cNvPr id="19" name="Picture Placeholder 4">
            <a:extLst>
              <a:ext uri="{FF2B5EF4-FFF2-40B4-BE49-F238E27FC236}">
                <a16:creationId xmlns:a16="http://schemas.microsoft.com/office/drawing/2014/main" id="{3B784B6F-C536-4BE2-9F68-EFD22C48A77E}"/>
              </a:ext>
            </a:extLst>
          </p:cNvPr>
          <p:cNvSpPr>
            <a:spLocks noGrp="1"/>
          </p:cNvSpPr>
          <p:nvPr>
            <p:ph type="pic" sz="quarter" idx="20"/>
          </p:nvPr>
        </p:nvSpPr>
        <p:spPr>
          <a:xfrm>
            <a:off x="5201908" y="2625206"/>
            <a:ext cx="914400" cy="914400"/>
          </a:xfrm>
        </p:spPr>
        <p:txBody>
          <a:bodyPr>
            <a:normAutofit/>
          </a:bodyPr>
          <a:lstStyle>
            <a:lvl1pPr marL="0" indent="0" algn="ctr">
              <a:buNone/>
              <a:defRPr sz="1400">
                <a:solidFill>
                  <a:schemeClr val="bg1">
                    <a:lumMod val="50000"/>
                  </a:schemeClr>
                </a:solidFill>
              </a:defRPr>
            </a:lvl1pPr>
          </a:lstStyle>
          <a:p>
            <a:endParaRPr lang="en-US" dirty="0"/>
          </a:p>
        </p:txBody>
      </p:sp>
      <p:sp>
        <p:nvSpPr>
          <p:cNvPr id="20" name="Text Placeholder 4">
            <a:extLst>
              <a:ext uri="{FF2B5EF4-FFF2-40B4-BE49-F238E27FC236}">
                <a16:creationId xmlns:a16="http://schemas.microsoft.com/office/drawing/2014/main" id="{98CA5EED-CA8D-41CE-A9A2-2D0FD1FFEA2F}"/>
              </a:ext>
            </a:extLst>
          </p:cNvPr>
          <p:cNvSpPr>
            <a:spLocks noGrp="1"/>
          </p:cNvSpPr>
          <p:nvPr>
            <p:ph type="body" sz="quarter" idx="21" hasCustomPrompt="1"/>
          </p:nvPr>
        </p:nvSpPr>
        <p:spPr>
          <a:xfrm>
            <a:off x="6267902" y="2636028"/>
            <a:ext cx="4524097" cy="296986"/>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21" name="Content Placeholder 3">
            <a:extLst>
              <a:ext uri="{FF2B5EF4-FFF2-40B4-BE49-F238E27FC236}">
                <a16:creationId xmlns:a16="http://schemas.microsoft.com/office/drawing/2014/main" id="{6A62EE4C-12CF-4CD9-A03E-75610F65D462}"/>
              </a:ext>
            </a:extLst>
          </p:cNvPr>
          <p:cNvSpPr>
            <a:spLocks noGrp="1"/>
          </p:cNvSpPr>
          <p:nvPr>
            <p:ph sz="half" idx="22" hasCustomPrompt="1"/>
          </p:nvPr>
        </p:nvSpPr>
        <p:spPr>
          <a:xfrm>
            <a:off x="6267895" y="2933014"/>
            <a:ext cx="4524097" cy="7547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dirty="0"/>
              <a:t>Click to edit supplement copy</a:t>
            </a:r>
          </a:p>
          <a:p>
            <a:pPr lvl="4"/>
            <a:endParaRPr lang="en-US" dirty="0"/>
          </a:p>
        </p:txBody>
      </p:sp>
      <p:sp>
        <p:nvSpPr>
          <p:cNvPr id="22" name="Picture Placeholder 4">
            <a:extLst>
              <a:ext uri="{FF2B5EF4-FFF2-40B4-BE49-F238E27FC236}">
                <a16:creationId xmlns:a16="http://schemas.microsoft.com/office/drawing/2014/main" id="{1EDC020B-92DF-44EE-8F61-D1F571593823}"/>
              </a:ext>
            </a:extLst>
          </p:cNvPr>
          <p:cNvSpPr>
            <a:spLocks noGrp="1"/>
          </p:cNvSpPr>
          <p:nvPr>
            <p:ph type="pic" sz="quarter" idx="23"/>
          </p:nvPr>
        </p:nvSpPr>
        <p:spPr>
          <a:xfrm>
            <a:off x="5201908" y="3984098"/>
            <a:ext cx="914400" cy="914400"/>
          </a:xfrm>
        </p:spPr>
        <p:txBody>
          <a:bodyPr>
            <a:normAutofit/>
          </a:bodyPr>
          <a:lstStyle>
            <a:lvl1pPr marL="0" indent="0" algn="ctr">
              <a:buNone/>
              <a:defRPr sz="1400">
                <a:solidFill>
                  <a:schemeClr val="bg1">
                    <a:lumMod val="50000"/>
                  </a:schemeClr>
                </a:solidFill>
              </a:defRPr>
            </a:lvl1pPr>
          </a:lstStyle>
          <a:p>
            <a:endParaRPr lang="en-US" dirty="0"/>
          </a:p>
        </p:txBody>
      </p:sp>
      <p:sp>
        <p:nvSpPr>
          <p:cNvPr id="23" name="Text Placeholder 4">
            <a:extLst>
              <a:ext uri="{FF2B5EF4-FFF2-40B4-BE49-F238E27FC236}">
                <a16:creationId xmlns:a16="http://schemas.microsoft.com/office/drawing/2014/main" id="{6EC31054-F323-447E-A250-00C70D033246}"/>
              </a:ext>
            </a:extLst>
          </p:cNvPr>
          <p:cNvSpPr>
            <a:spLocks noGrp="1"/>
          </p:cNvSpPr>
          <p:nvPr>
            <p:ph type="body" sz="quarter" idx="24" hasCustomPrompt="1"/>
          </p:nvPr>
        </p:nvSpPr>
        <p:spPr>
          <a:xfrm>
            <a:off x="6267902" y="3994920"/>
            <a:ext cx="4524097" cy="296986"/>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24" name="Content Placeholder 3">
            <a:extLst>
              <a:ext uri="{FF2B5EF4-FFF2-40B4-BE49-F238E27FC236}">
                <a16:creationId xmlns:a16="http://schemas.microsoft.com/office/drawing/2014/main" id="{2A0E534F-F82F-491F-A155-625F7F13DD81}"/>
              </a:ext>
            </a:extLst>
          </p:cNvPr>
          <p:cNvSpPr>
            <a:spLocks noGrp="1"/>
          </p:cNvSpPr>
          <p:nvPr>
            <p:ph sz="half" idx="25" hasCustomPrompt="1"/>
          </p:nvPr>
        </p:nvSpPr>
        <p:spPr>
          <a:xfrm>
            <a:off x="6267895" y="4291906"/>
            <a:ext cx="4524097" cy="7547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dirty="0"/>
              <a:t>Click to edit supplemental copy</a:t>
            </a:r>
          </a:p>
          <a:p>
            <a:pPr lvl="4"/>
            <a:endParaRPr lang="en-US" dirty="0"/>
          </a:p>
        </p:txBody>
      </p:sp>
    </p:spTree>
    <p:extLst>
      <p:ext uri="{BB962C8B-B14F-4D97-AF65-F5344CB8AC3E}">
        <p14:creationId xmlns:p14="http://schemas.microsoft.com/office/powerpoint/2010/main" val="3315630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ntent 5 - Tea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676504" y="1534885"/>
            <a:ext cx="3906381" cy="2057636"/>
          </a:xfrm>
        </p:spPr>
        <p:txBody>
          <a:bodyPr anchor="b"/>
          <a:lstStyle>
            <a:lvl1pPr>
              <a:defRPr>
                <a:solidFill>
                  <a:srgbClr val="BA0C2F"/>
                </a:solidFill>
              </a:defRPr>
            </a:lvl1pPr>
          </a:lstStyle>
          <a:p>
            <a:r>
              <a:rPr lang="en-US" dirty="0"/>
              <a:t>Click to edit master page title</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hasCustomPrompt="1"/>
          </p:nvPr>
        </p:nvSpPr>
        <p:spPr>
          <a:xfrm>
            <a:off x="4883031" y="696457"/>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4785057" y="2405743"/>
            <a:ext cx="2225340"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4785057" y="2850666"/>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dirty="0"/>
              <a:t>Click to edit supplemental copy</a:t>
            </a:r>
          </a:p>
          <a:p>
            <a:pPr lvl="4"/>
            <a:endParaRPr lang="en-US" dirty="0"/>
          </a:p>
        </p:txBody>
      </p:sp>
      <p:sp>
        <p:nvSpPr>
          <p:cNvPr id="29" name="Content Placeholder 3">
            <a:extLst>
              <a:ext uri="{FF2B5EF4-FFF2-40B4-BE49-F238E27FC236}">
                <a16:creationId xmlns:a16="http://schemas.microsoft.com/office/drawing/2014/main" id="{32636A59-1C4D-DB7E-7AB5-5FF3CE74F2C1}"/>
              </a:ext>
            </a:extLst>
          </p:cNvPr>
          <p:cNvSpPr>
            <a:spLocks noGrp="1"/>
          </p:cNvSpPr>
          <p:nvPr>
            <p:ph sz="half" idx="35" hasCustomPrompt="1"/>
          </p:nvPr>
        </p:nvSpPr>
        <p:spPr>
          <a:xfrm>
            <a:off x="665616" y="3619780"/>
            <a:ext cx="3906383" cy="2428368"/>
          </a:xfrm>
        </p:spPr>
        <p:txBody>
          <a:bodyPr>
            <a:normAutofit/>
          </a:bodyPr>
          <a:lstStyle>
            <a:lvl1pPr marL="0" indent="0">
              <a:buNone/>
              <a:defRPr sz="2400">
                <a:solidFill>
                  <a:schemeClr val="tx1"/>
                </a:solidFill>
              </a:defRPr>
            </a:lvl1pPr>
            <a:lvl2pPr marL="520700" indent="-228600">
              <a:buClr>
                <a:srgbClr val="C00000"/>
              </a:buClr>
              <a:buSzPct val="110000"/>
              <a:buFont typeface="Arial" panose="020B0604020202020204" pitchFamily="34" charset="0"/>
              <a:buChar char="•"/>
              <a:tabLst/>
              <a:defRPr sz="2000">
                <a:solidFill>
                  <a:schemeClr val="tx1"/>
                </a:solidFill>
              </a:defRPr>
            </a:lvl2pPr>
            <a:lvl3pPr marL="914400" indent="0">
              <a:buNone/>
              <a:defRPr sz="1800"/>
            </a:lvl3pPr>
            <a:lvl4pPr marL="1371600" indent="0">
              <a:buNone/>
              <a:defRPr sz="1600"/>
            </a:lvl4pPr>
            <a:lvl5pPr marL="1828800" indent="0">
              <a:buNone/>
              <a:defRPr sz="1600"/>
            </a:lvl5pPr>
          </a:lstStyle>
          <a:p>
            <a:pPr lvl="0"/>
            <a:r>
              <a:rPr lang="en-US" dirty="0"/>
              <a:t>Click to edit first level copy</a:t>
            </a:r>
          </a:p>
          <a:p>
            <a:pPr lvl="1"/>
            <a:r>
              <a:rPr lang="en-US" dirty="0"/>
              <a:t>Second level copy</a:t>
            </a:r>
          </a:p>
        </p:txBody>
      </p:sp>
      <p:sp>
        <p:nvSpPr>
          <p:cNvPr id="42" name="Picture Placeholder 4">
            <a:extLst>
              <a:ext uri="{FF2B5EF4-FFF2-40B4-BE49-F238E27FC236}">
                <a16:creationId xmlns:a16="http://schemas.microsoft.com/office/drawing/2014/main" id="{B781AC33-C47D-CE41-F333-5612FC49D32D}"/>
              </a:ext>
            </a:extLst>
          </p:cNvPr>
          <p:cNvSpPr>
            <a:spLocks noGrp="1"/>
          </p:cNvSpPr>
          <p:nvPr>
            <p:ph type="pic" sz="quarter" idx="36" hasCustomPrompt="1"/>
          </p:nvPr>
        </p:nvSpPr>
        <p:spPr>
          <a:xfrm>
            <a:off x="7315200" y="696457"/>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43" name="Text Placeholder 4">
            <a:extLst>
              <a:ext uri="{FF2B5EF4-FFF2-40B4-BE49-F238E27FC236}">
                <a16:creationId xmlns:a16="http://schemas.microsoft.com/office/drawing/2014/main" id="{46EC207A-75A9-199D-31B5-9D8D502D7FD0}"/>
              </a:ext>
            </a:extLst>
          </p:cNvPr>
          <p:cNvSpPr>
            <a:spLocks noGrp="1"/>
          </p:cNvSpPr>
          <p:nvPr>
            <p:ph type="body" sz="quarter" idx="37" hasCustomPrompt="1"/>
          </p:nvPr>
        </p:nvSpPr>
        <p:spPr>
          <a:xfrm>
            <a:off x="7217226" y="2405743"/>
            <a:ext cx="2209799"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44" name="Content Placeholder 3">
            <a:extLst>
              <a:ext uri="{FF2B5EF4-FFF2-40B4-BE49-F238E27FC236}">
                <a16:creationId xmlns:a16="http://schemas.microsoft.com/office/drawing/2014/main" id="{EA2978D8-3542-6E8A-613E-6B54448341D0}"/>
              </a:ext>
            </a:extLst>
          </p:cNvPr>
          <p:cNvSpPr>
            <a:spLocks noGrp="1"/>
          </p:cNvSpPr>
          <p:nvPr>
            <p:ph sz="half" idx="38" hasCustomPrompt="1"/>
          </p:nvPr>
        </p:nvSpPr>
        <p:spPr>
          <a:xfrm>
            <a:off x="7217226" y="2850666"/>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dirty="0"/>
              <a:t>Click to edit supplemental copy</a:t>
            </a:r>
          </a:p>
          <a:p>
            <a:pPr lvl="4"/>
            <a:endParaRPr lang="en-US" dirty="0"/>
          </a:p>
        </p:txBody>
      </p:sp>
      <p:sp>
        <p:nvSpPr>
          <p:cNvPr id="45" name="Picture Placeholder 4">
            <a:extLst>
              <a:ext uri="{FF2B5EF4-FFF2-40B4-BE49-F238E27FC236}">
                <a16:creationId xmlns:a16="http://schemas.microsoft.com/office/drawing/2014/main" id="{9B3D4EE7-E3D1-3FAD-4643-1190D06F4ABA}"/>
              </a:ext>
            </a:extLst>
          </p:cNvPr>
          <p:cNvSpPr>
            <a:spLocks noGrp="1"/>
          </p:cNvSpPr>
          <p:nvPr>
            <p:ph type="pic" sz="quarter" idx="39" hasCustomPrompt="1"/>
          </p:nvPr>
        </p:nvSpPr>
        <p:spPr>
          <a:xfrm>
            <a:off x="9753600" y="696457"/>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46" name="Text Placeholder 4">
            <a:extLst>
              <a:ext uri="{FF2B5EF4-FFF2-40B4-BE49-F238E27FC236}">
                <a16:creationId xmlns:a16="http://schemas.microsoft.com/office/drawing/2014/main" id="{CF1F1B6B-6BC0-7CE5-8AA0-65781BC5B497}"/>
              </a:ext>
            </a:extLst>
          </p:cNvPr>
          <p:cNvSpPr>
            <a:spLocks noGrp="1"/>
          </p:cNvSpPr>
          <p:nvPr>
            <p:ph type="body" sz="quarter" idx="40" hasCustomPrompt="1"/>
          </p:nvPr>
        </p:nvSpPr>
        <p:spPr>
          <a:xfrm>
            <a:off x="9655626" y="2405743"/>
            <a:ext cx="2220685"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47" name="Content Placeholder 3">
            <a:extLst>
              <a:ext uri="{FF2B5EF4-FFF2-40B4-BE49-F238E27FC236}">
                <a16:creationId xmlns:a16="http://schemas.microsoft.com/office/drawing/2014/main" id="{FEB4D2C4-0C4E-A036-BD82-B2C245849209}"/>
              </a:ext>
            </a:extLst>
          </p:cNvPr>
          <p:cNvSpPr>
            <a:spLocks noGrp="1"/>
          </p:cNvSpPr>
          <p:nvPr>
            <p:ph sz="half" idx="41" hasCustomPrompt="1"/>
          </p:nvPr>
        </p:nvSpPr>
        <p:spPr>
          <a:xfrm>
            <a:off x="9655626" y="2850666"/>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dirty="0"/>
              <a:t>Click to edit supplemental copy</a:t>
            </a:r>
          </a:p>
          <a:p>
            <a:pPr lvl="4"/>
            <a:endParaRPr lang="en-US" dirty="0"/>
          </a:p>
        </p:txBody>
      </p:sp>
      <p:sp>
        <p:nvSpPr>
          <p:cNvPr id="48" name="Picture Placeholder 4">
            <a:extLst>
              <a:ext uri="{FF2B5EF4-FFF2-40B4-BE49-F238E27FC236}">
                <a16:creationId xmlns:a16="http://schemas.microsoft.com/office/drawing/2014/main" id="{8DB9D046-1452-3F52-9EF6-F1591861163B}"/>
              </a:ext>
            </a:extLst>
          </p:cNvPr>
          <p:cNvSpPr>
            <a:spLocks noGrp="1"/>
          </p:cNvSpPr>
          <p:nvPr>
            <p:ph type="pic" sz="quarter" idx="42" hasCustomPrompt="1"/>
          </p:nvPr>
        </p:nvSpPr>
        <p:spPr>
          <a:xfrm>
            <a:off x="4883031" y="3581400"/>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49" name="Text Placeholder 4">
            <a:extLst>
              <a:ext uri="{FF2B5EF4-FFF2-40B4-BE49-F238E27FC236}">
                <a16:creationId xmlns:a16="http://schemas.microsoft.com/office/drawing/2014/main" id="{99F1484B-33B4-49AF-50B3-692F9415D08D}"/>
              </a:ext>
            </a:extLst>
          </p:cNvPr>
          <p:cNvSpPr>
            <a:spLocks noGrp="1"/>
          </p:cNvSpPr>
          <p:nvPr>
            <p:ph type="body" sz="quarter" idx="43" hasCustomPrompt="1"/>
          </p:nvPr>
        </p:nvSpPr>
        <p:spPr>
          <a:xfrm>
            <a:off x="4785057" y="5290686"/>
            <a:ext cx="2225340"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50" name="Content Placeholder 3">
            <a:extLst>
              <a:ext uri="{FF2B5EF4-FFF2-40B4-BE49-F238E27FC236}">
                <a16:creationId xmlns:a16="http://schemas.microsoft.com/office/drawing/2014/main" id="{A8463267-4C32-C0A8-B221-D5C692958888}"/>
              </a:ext>
            </a:extLst>
          </p:cNvPr>
          <p:cNvSpPr>
            <a:spLocks noGrp="1"/>
          </p:cNvSpPr>
          <p:nvPr>
            <p:ph sz="half" idx="44" hasCustomPrompt="1"/>
          </p:nvPr>
        </p:nvSpPr>
        <p:spPr>
          <a:xfrm>
            <a:off x="4785057" y="5735609"/>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dirty="0"/>
              <a:t>Click to edit supplemental copy</a:t>
            </a:r>
          </a:p>
          <a:p>
            <a:pPr lvl="4"/>
            <a:endParaRPr lang="en-US" dirty="0"/>
          </a:p>
        </p:txBody>
      </p:sp>
      <p:sp>
        <p:nvSpPr>
          <p:cNvPr id="51" name="Picture Placeholder 4">
            <a:extLst>
              <a:ext uri="{FF2B5EF4-FFF2-40B4-BE49-F238E27FC236}">
                <a16:creationId xmlns:a16="http://schemas.microsoft.com/office/drawing/2014/main" id="{0F713BA4-C3F0-7266-BFA2-4EB5D9BED635}"/>
              </a:ext>
            </a:extLst>
          </p:cNvPr>
          <p:cNvSpPr>
            <a:spLocks noGrp="1"/>
          </p:cNvSpPr>
          <p:nvPr>
            <p:ph type="pic" sz="quarter" idx="45" hasCustomPrompt="1"/>
          </p:nvPr>
        </p:nvSpPr>
        <p:spPr>
          <a:xfrm>
            <a:off x="7315200" y="3581400"/>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52" name="Text Placeholder 4">
            <a:extLst>
              <a:ext uri="{FF2B5EF4-FFF2-40B4-BE49-F238E27FC236}">
                <a16:creationId xmlns:a16="http://schemas.microsoft.com/office/drawing/2014/main" id="{77A3737E-4F1C-4A60-75FE-0CD6387D447B}"/>
              </a:ext>
            </a:extLst>
          </p:cNvPr>
          <p:cNvSpPr>
            <a:spLocks noGrp="1"/>
          </p:cNvSpPr>
          <p:nvPr>
            <p:ph type="body" sz="quarter" idx="46" hasCustomPrompt="1"/>
          </p:nvPr>
        </p:nvSpPr>
        <p:spPr>
          <a:xfrm>
            <a:off x="7217226" y="5290686"/>
            <a:ext cx="2209799"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53" name="Content Placeholder 3">
            <a:extLst>
              <a:ext uri="{FF2B5EF4-FFF2-40B4-BE49-F238E27FC236}">
                <a16:creationId xmlns:a16="http://schemas.microsoft.com/office/drawing/2014/main" id="{1F5B1B2F-7A86-7712-D642-D31C7A449AC0}"/>
              </a:ext>
            </a:extLst>
          </p:cNvPr>
          <p:cNvSpPr>
            <a:spLocks noGrp="1"/>
          </p:cNvSpPr>
          <p:nvPr>
            <p:ph sz="half" idx="47" hasCustomPrompt="1"/>
          </p:nvPr>
        </p:nvSpPr>
        <p:spPr>
          <a:xfrm>
            <a:off x="7217226" y="5735609"/>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dirty="0"/>
              <a:t>Click to edit supplemental copy</a:t>
            </a:r>
          </a:p>
          <a:p>
            <a:pPr lvl="4"/>
            <a:endParaRPr lang="en-US" dirty="0"/>
          </a:p>
        </p:txBody>
      </p:sp>
      <p:sp>
        <p:nvSpPr>
          <p:cNvPr id="54" name="Picture Placeholder 4">
            <a:extLst>
              <a:ext uri="{FF2B5EF4-FFF2-40B4-BE49-F238E27FC236}">
                <a16:creationId xmlns:a16="http://schemas.microsoft.com/office/drawing/2014/main" id="{1AF508C4-773E-5526-D0B3-4519BA6E9F49}"/>
              </a:ext>
            </a:extLst>
          </p:cNvPr>
          <p:cNvSpPr>
            <a:spLocks noGrp="1"/>
          </p:cNvSpPr>
          <p:nvPr>
            <p:ph type="pic" sz="quarter" idx="48" hasCustomPrompt="1"/>
          </p:nvPr>
        </p:nvSpPr>
        <p:spPr>
          <a:xfrm>
            <a:off x="9753600" y="3581400"/>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55" name="Text Placeholder 4">
            <a:extLst>
              <a:ext uri="{FF2B5EF4-FFF2-40B4-BE49-F238E27FC236}">
                <a16:creationId xmlns:a16="http://schemas.microsoft.com/office/drawing/2014/main" id="{5A52EAA6-4323-C683-D3E0-0360F2401CBE}"/>
              </a:ext>
            </a:extLst>
          </p:cNvPr>
          <p:cNvSpPr>
            <a:spLocks noGrp="1"/>
          </p:cNvSpPr>
          <p:nvPr>
            <p:ph type="body" sz="quarter" idx="49" hasCustomPrompt="1"/>
          </p:nvPr>
        </p:nvSpPr>
        <p:spPr>
          <a:xfrm>
            <a:off x="9655626" y="5290686"/>
            <a:ext cx="2220685"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56" name="Content Placeholder 3">
            <a:extLst>
              <a:ext uri="{FF2B5EF4-FFF2-40B4-BE49-F238E27FC236}">
                <a16:creationId xmlns:a16="http://schemas.microsoft.com/office/drawing/2014/main" id="{ED840ECE-E392-54F4-E5E0-09C6BAC5F6FA}"/>
              </a:ext>
            </a:extLst>
          </p:cNvPr>
          <p:cNvSpPr>
            <a:spLocks noGrp="1"/>
          </p:cNvSpPr>
          <p:nvPr>
            <p:ph sz="half" idx="50" hasCustomPrompt="1"/>
          </p:nvPr>
        </p:nvSpPr>
        <p:spPr>
          <a:xfrm>
            <a:off x="9655626" y="5735609"/>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dirty="0"/>
              <a:t>Click to edit supplemental copy</a:t>
            </a:r>
          </a:p>
          <a:p>
            <a:pPr lvl="4"/>
            <a:endParaRPr lang="en-US" dirty="0"/>
          </a:p>
        </p:txBody>
      </p:sp>
    </p:spTree>
    <p:extLst>
      <p:ext uri="{BB962C8B-B14F-4D97-AF65-F5344CB8AC3E}">
        <p14:creationId xmlns:p14="http://schemas.microsoft.com/office/powerpoint/2010/main" val="2159167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Content 6 - Facts Figures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676504" y="1545771"/>
            <a:ext cx="3895496" cy="2035865"/>
          </a:xfrm>
        </p:spPr>
        <p:txBody>
          <a:bodyPr anchor="b"/>
          <a:lstStyle/>
          <a:p>
            <a:r>
              <a:rPr lang="en-US" dirty="0"/>
              <a:t>Click to edit master page title</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664029" y="3619781"/>
            <a:ext cx="3918857" cy="2428368"/>
          </a:xfrm>
        </p:spPr>
        <p:txBody>
          <a:bodyPr>
            <a:normAutofit/>
          </a:bodyPr>
          <a:lstStyle>
            <a:lvl1pPr marL="0" indent="0">
              <a:buNone/>
              <a:defRPr sz="2400"/>
            </a:lvl1pPr>
            <a:lvl2pPr marL="520700" indent="-228600">
              <a:buClr>
                <a:srgbClr val="C00000"/>
              </a:buClr>
              <a:buSzPct val="110000"/>
              <a:buFont typeface="Arial" panose="020B0604020202020204" pitchFamily="34" charset="0"/>
              <a:buChar char="•"/>
              <a:tabLst/>
              <a:defRPr sz="2000"/>
            </a:lvl2pPr>
            <a:lvl3pPr marL="914400" indent="0">
              <a:buNone/>
              <a:defRPr sz="1800"/>
            </a:lvl3pPr>
            <a:lvl4pPr marL="1371600" indent="0">
              <a:buNone/>
              <a:defRPr sz="1600"/>
            </a:lvl4pPr>
            <a:lvl5pPr marL="1828800" indent="0">
              <a:buNone/>
              <a:defRPr sz="1600"/>
            </a:lvl5pPr>
          </a:lstStyle>
          <a:p>
            <a:pPr lvl="0"/>
            <a:r>
              <a:rPr lang="en-US" dirty="0"/>
              <a:t>Click to edit first level copy</a:t>
            </a:r>
          </a:p>
          <a:p>
            <a:pPr lvl="1"/>
            <a:r>
              <a:rPr lang="en-US" dirty="0"/>
              <a:t>Second level copy</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6" name="Content Placeholder 5">
            <a:extLst>
              <a:ext uri="{FF2B5EF4-FFF2-40B4-BE49-F238E27FC236}">
                <a16:creationId xmlns:a16="http://schemas.microsoft.com/office/drawing/2014/main" id="{F9AB3712-421D-4D44-A208-FCFD9F142B33}"/>
              </a:ext>
            </a:extLst>
          </p:cNvPr>
          <p:cNvSpPr>
            <a:spLocks noGrp="1"/>
          </p:cNvSpPr>
          <p:nvPr>
            <p:ph sz="quarter" idx="15" hasCustomPrompt="1"/>
          </p:nvPr>
        </p:nvSpPr>
        <p:spPr>
          <a:xfrm>
            <a:off x="4855028" y="794657"/>
            <a:ext cx="6333671" cy="5352143"/>
          </a:xfrm>
        </p:spPr>
        <p:txBody>
          <a:bodyPr anchor="ctr">
            <a:normAutofit/>
          </a:bodyPr>
          <a:lstStyle>
            <a:lvl1pPr marL="0" indent="0" algn="ctr">
              <a:buNone/>
              <a:defRPr sz="1800">
                <a:solidFill>
                  <a:schemeClr val="bg1">
                    <a:lumMod val="50000"/>
                  </a:schemeClr>
                </a:solidFill>
              </a:defRPr>
            </a:lvl1pPr>
          </a:lstStyle>
          <a:p>
            <a:pPr lvl="0"/>
            <a:r>
              <a:rPr lang="en-US" dirty="0"/>
              <a:t>Click to add a chart or table</a:t>
            </a:r>
          </a:p>
        </p:txBody>
      </p:sp>
    </p:spTree>
    <p:extLst>
      <p:ext uri="{BB962C8B-B14F-4D97-AF65-F5344CB8AC3E}">
        <p14:creationId xmlns:p14="http://schemas.microsoft.com/office/powerpoint/2010/main" val="3755932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Content 7 - Picture">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3" name="Content Placeholder 3">
            <a:extLst>
              <a:ext uri="{FF2B5EF4-FFF2-40B4-BE49-F238E27FC236}">
                <a16:creationId xmlns:a16="http://schemas.microsoft.com/office/drawing/2014/main" id="{F8BB7286-594A-4C7F-91C3-90AF74F810BF}"/>
              </a:ext>
            </a:extLst>
          </p:cNvPr>
          <p:cNvSpPr>
            <a:spLocks noGrp="1"/>
          </p:cNvSpPr>
          <p:nvPr>
            <p:ph sz="half" idx="13" hasCustomPrompt="1"/>
          </p:nvPr>
        </p:nvSpPr>
        <p:spPr>
          <a:xfrm>
            <a:off x="5344922" y="3003336"/>
            <a:ext cx="5441197" cy="2428368"/>
          </a:xfrm>
        </p:spPr>
        <p:txBody>
          <a:bodyPr>
            <a:normAutofit/>
          </a:bodyPr>
          <a:lstStyle>
            <a:lvl1pPr marL="0" indent="0">
              <a:buNone/>
              <a:defRPr sz="2400"/>
            </a:lvl1pPr>
            <a:lvl2pPr marL="466725" indent="-228600">
              <a:buClr>
                <a:srgbClr val="C00000"/>
              </a:buClr>
              <a:buSzPct val="110000"/>
              <a:buFont typeface="Arial" panose="020B0604020202020204" pitchFamily="34" charset="0"/>
              <a:buChar char="•"/>
              <a:tabLst/>
              <a:defRPr sz="2000"/>
            </a:lvl2pPr>
            <a:lvl3pPr marL="922338" indent="-228600">
              <a:buClr>
                <a:srgbClr val="C00000"/>
              </a:buClr>
              <a:buSzPct val="90000"/>
              <a:buFont typeface="Courier New" panose="02070309020205020404" pitchFamily="49" charset="0"/>
              <a:buChar char="o"/>
              <a:tabLst/>
              <a:defRPr sz="1800"/>
            </a:lvl3pPr>
            <a:lvl4pPr marL="1485900" indent="-227013">
              <a:buFont typeface="Arial" panose="020B0604020202020204" pitchFamily="34" charset="0"/>
              <a:buChar char="•"/>
              <a:tabLst/>
              <a:defRPr sz="1600"/>
            </a:lvl4pPr>
            <a:lvl5pPr marL="1828800" indent="0">
              <a:buNone/>
              <a:defRPr sz="1600"/>
            </a:lvl5pPr>
          </a:lstStyle>
          <a:p>
            <a:pPr lvl="0"/>
            <a:r>
              <a:rPr lang="en-US" dirty="0"/>
              <a:t>Click to edit first level copy</a:t>
            </a:r>
          </a:p>
          <a:p>
            <a:pPr lvl="1"/>
            <a:r>
              <a:rPr lang="en-US" dirty="0"/>
              <a:t>Second level copy </a:t>
            </a:r>
          </a:p>
          <a:p>
            <a:pPr lvl="2"/>
            <a:r>
              <a:rPr lang="en-US" dirty="0"/>
              <a:t>Third level copy</a:t>
            </a:r>
          </a:p>
          <a:p>
            <a:pPr lvl="3"/>
            <a:r>
              <a:rPr lang="en-US" dirty="0"/>
              <a:t>Fourth </a:t>
            </a:r>
            <a:r>
              <a:rPr lang="en-US" dirty="0" err="1"/>
              <a:t>levelc</a:t>
            </a:r>
            <a:endParaRPr lang="en-US" dirty="0"/>
          </a:p>
        </p:txBody>
      </p: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385763" y="403767"/>
            <a:ext cx="4480151" cy="5743645"/>
          </a:xfrm>
        </p:spPr>
        <p:txBody>
          <a:bodyPr anchor="ctr">
            <a:normAutofit/>
          </a:bodyPr>
          <a:lstStyle>
            <a:lvl1pPr marL="0" indent="0" algn="ctr">
              <a:buNone/>
              <a:defRPr sz="1800">
                <a:solidFill>
                  <a:schemeClr val="bg1">
                    <a:lumMod val="50000"/>
                  </a:schemeClr>
                </a:solidFill>
              </a:defRPr>
            </a:lvl1pPr>
          </a:lstStyle>
          <a:p>
            <a:r>
              <a:rPr lang="en-US" dirty="0"/>
              <a:t>Click to add picture;</a:t>
            </a:r>
            <a:br>
              <a:rPr lang="en-US" dirty="0"/>
            </a:br>
            <a:r>
              <a:rPr lang="en-US" dirty="0"/>
              <a:t>send to back</a:t>
            </a:r>
          </a:p>
        </p:txBody>
      </p:sp>
      <p:sp>
        <p:nvSpPr>
          <p:cNvPr id="15" name="Title 1">
            <a:extLst>
              <a:ext uri="{FF2B5EF4-FFF2-40B4-BE49-F238E27FC236}">
                <a16:creationId xmlns:a16="http://schemas.microsoft.com/office/drawing/2014/main" id="{778E9976-AB2A-4D33-BDD3-3DD81964854A}"/>
              </a:ext>
            </a:extLst>
          </p:cNvPr>
          <p:cNvSpPr>
            <a:spLocks noGrp="1"/>
          </p:cNvSpPr>
          <p:nvPr>
            <p:ph type="title" hasCustomPrompt="1"/>
          </p:nvPr>
        </p:nvSpPr>
        <p:spPr>
          <a:xfrm>
            <a:off x="5344922" y="1653762"/>
            <a:ext cx="5441196" cy="1325563"/>
          </a:xfrm>
        </p:spPr>
        <p:txBody>
          <a:bodyPr anchor="t"/>
          <a:lstStyle/>
          <a:p>
            <a:r>
              <a:rPr lang="en-US" dirty="0"/>
              <a:t>Click to edit </a:t>
            </a:r>
            <a:br>
              <a:rPr lang="en-US" dirty="0"/>
            </a:br>
            <a:r>
              <a:rPr lang="en-US" dirty="0"/>
              <a:t>master page title</a:t>
            </a:r>
          </a:p>
        </p:txBody>
      </p:sp>
      <p:sp>
        <p:nvSpPr>
          <p:cNvPr id="2" name="Right Triangle 1">
            <a:extLst>
              <a:ext uri="{FF2B5EF4-FFF2-40B4-BE49-F238E27FC236}">
                <a16:creationId xmlns:a16="http://schemas.microsoft.com/office/drawing/2014/main" id="{7CD4C7FA-8777-C983-DA6D-D554C333D41F}"/>
              </a:ext>
            </a:extLst>
          </p:cNvPr>
          <p:cNvSpPr/>
          <p:nvPr userDrawn="1"/>
        </p:nvSpPr>
        <p:spPr>
          <a:xfrm rot="16200000">
            <a:off x="4054929" y="5197926"/>
            <a:ext cx="1023257" cy="105591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Buckeye Sans 2" pitchFamily="2" charset="77"/>
            </a:endParaRPr>
          </a:p>
        </p:txBody>
      </p:sp>
    </p:spTree>
    <p:extLst>
      <p:ext uri="{BB962C8B-B14F-4D97-AF65-F5344CB8AC3E}">
        <p14:creationId xmlns:p14="http://schemas.microsoft.com/office/powerpoint/2010/main" val="3636749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Content 8 - Multiple Pictures">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p:nvPr>
        </p:nvSpPr>
        <p:spPr>
          <a:xfrm>
            <a:off x="396873" y="427519"/>
            <a:ext cx="4469041" cy="2961495"/>
          </a:xfrm>
        </p:spPr>
        <p:txBody>
          <a:bodyPr/>
          <a:lstStyle/>
          <a:p>
            <a:endParaRPr lang="en-US"/>
          </a:p>
        </p:txBody>
      </p:sp>
      <p:sp>
        <p:nvSpPr>
          <p:cNvPr id="10" name="Picture Placeholder 4">
            <a:extLst>
              <a:ext uri="{FF2B5EF4-FFF2-40B4-BE49-F238E27FC236}">
                <a16:creationId xmlns:a16="http://schemas.microsoft.com/office/drawing/2014/main" id="{6F2A46D0-0103-4ABC-91D6-429E06561590}"/>
              </a:ext>
            </a:extLst>
          </p:cNvPr>
          <p:cNvSpPr>
            <a:spLocks noGrp="1"/>
          </p:cNvSpPr>
          <p:nvPr>
            <p:ph type="pic" sz="quarter" idx="15"/>
          </p:nvPr>
        </p:nvSpPr>
        <p:spPr>
          <a:xfrm>
            <a:off x="396873" y="3483429"/>
            <a:ext cx="2150384" cy="2648784"/>
          </a:xfrm>
        </p:spPr>
        <p:txBody>
          <a:bodyPr/>
          <a:lstStyle/>
          <a:p>
            <a:endParaRPr lang="en-US"/>
          </a:p>
        </p:txBody>
      </p:sp>
      <p:sp>
        <p:nvSpPr>
          <p:cNvPr id="11" name="Picture Placeholder 4">
            <a:extLst>
              <a:ext uri="{FF2B5EF4-FFF2-40B4-BE49-F238E27FC236}">
                <a16:creationId xmlns:a16="http://schemas.microsoft.com/office/drawing/2014/main" id="{BFAFE350-DAC2-4FA1-8058-2BB689DE6DEA}"/>
              </a:ext>
            </a:extLst>
          </p:cNvPr>
          <p:cNvSpPr>
            <a:spLocks noGrp="1"/>
          </p:cNvSpPr>
          <p:nvPr>
            <p:ph type="pic" sz="quarter" idx="16"/>
          </p:nvPr>
        </p:nvSpPr>
        <p:spPr>
          <a:xfrm>
            <a:off x="2645229" y="3494314"/>
            <a:ext cx="2220685" cy="2637900"/>
          </a:xfrm>
        </p:spPr>
        <p:txBody>
          <a:bodyPr/>
          <a:lstStyle/>
          <a:p>
            <a:endParaRPr lang="en-US"/>
          </a:p>
        </p:txBody>
      </p:sp>
      <p:sp>
        <p:nvSpPr>
          <p:cNvPr id="15" name="Title 1">
            <a:extLst>
              <a:ext uri="{FF2B5EF4-FFF2-40B4-BE49-F238E27FC236}">
                <a16:creationId xmlns:a16="http://schemas.microsoft.com/office/drawing/2014/main" id="{E79F3245-5C19-491B-A3C7-0953BE94EC53}"/>
              </a:ext>
            </a:extLst>
          </p:cNvPr>
          <p:cNvSpPr>
            <a:spLocks noGrp="1"/>
          </p:cNvSpPr>
          <p:nvPr>
            <p:ph type="title" hasCustomPrompt="1"/>
          </p:nvPr>
        </p:nvSpPr>
        <p:spPr>
          <a:xfrm>
            <a:off x="5334037" y="1653756"/>
            <a:ext cx="5441196" cy="1325563"/>
          </a:xfrm>
        </p:spPr>
        <p:txBody>
          <a:bodyPr anchor="t"/>
          <a:lstStyle/>
          <a:p>
            <a:r>
              <a:rPr lang="en-US" dirty="0"/>
              <a:t>Click to edit</a:t>
            </a:r>
            <a:br>
              <a:rPr lang="en-US" dirty="0"/>
            </a:br>
            <a:r>
              <a:rPr lang="en-US" dirty="0"/>
              <a:t>master page title</a:t>
            </a:r>
          </a:p>
        </p:txBody>
      </p:sp>
      <p:sp>
        <p:nvSpPr>
          <p:cNvPr id="25" name="Right Triangle 24">
            <a:extLst>
              <a:ext uri="{FF2B5EF4-FFF2-40B4-BE49-F238E27FC236}">
                <a16:creationId xmlns:a16="http://schemas.microsoft.com/office/drawing/2014/main" id="{C77F81DC-F781-47C2-4D3B-27EEE878F8AC}"/>
              </a:ext>
            </a:extLst>
          </p:cNvPr>
          <p:cNvSpPr/>
          <p:nvPr userDrawn="1"/>
        </p:nvSpPr>
        <p:spPr>
          <a:xfrm rot="16200000">
            <a:off x="4054929" y="5197926"/>
            <a:ext cx="1023257" cy="105591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Buckeye Sans 2" pitchFamily="2" charset="77"/>
            </a:endParaRPr>
          </a:p>
        </p:txBody>
      </p:sp>
      <p:sp>
        <p:nvSpPr>
          <p:cNvPr id="29" name="Content Placeholder 3">
            <a:extLst>
              <a:ext uri="{FF2B5EF4-FFF2-40B4-BE49-F238E27FC236}">
                <a16:creationId xmlns:a16="http://schemas.microsoft.com/office/drawing/2014/main" id="{E1ED6957-2F68-AC1E-7E2F-65AD6BFD944E}"/>
              </a:ext>
            </a:extLst>
          </p:cNvPr>
          <p:cNvSpPr>
            <a:spLocks noGrp="1"/>
          </p:cNvSpPr>
          <p:nvPr>
            <p:ph sz="half" idx="13" hasCustomPrompt="1"/>
          </p:nvPr>
        </p:nvSpPr>
        <p:spPr>
          <a:xfrm>
            <a:off x="5344922" y="3003336"/>
            <a:ext cx="5441197" cy="2428368"/>
          </a:xfrm>
        </p:spPr>
        <p:txBody>
          <a:bodyPr>
            <a:normAutofit/>
          </a:bodyPr>
          <a:lstStyle>
            <a:lvl1pPr marL="0" indent="0">
              <a:buNone/>
              <a:defRPr sz="2400"/>
            </a:lvl1pPr>
            <a:lvl2pPr marL="466725" indent="-228600">
              <a:buClr>
                <a:srgbClr val="C00000"/>
              </a:buClr>
              <a:buSzPct val="110000"/>
              <a:buFont typeface="Arial" panose="020B0604020202020204" pitchFamily="34" charset="0"/>
              <a:buChar char="•"/>
              <a:tabLst/>
              <a:defRPr sz="2000"/>
            </a:lvl2pPr>
            <a:lvl3pPr marL="922338" indent="-228600">
              <a:buClr>
                <a:srgbClr val="C00000"/>
              </a:buClr>
              <a:buSzPct val="90000"/>
              <a:buFont typeface="Courier New" panose="02070309020205020404" pitchFamily="49" charset="0"/>
              <a:buChar char="o"/>
              <a:tabLst/>
              <a:defRPr sz="1800"/>
            </a:lvl3pPr>
            <a:lvl4pPr marL="1485900" indent="-227013">
              <a:buFont typeface="Arial" panose="020B0604020202020204" pitchFamily="34" charset="0"/>
              <a:buChar char="•"/>
              <a:tabLst/>
              <a:defRPr sz="1600"/>
            </a:lvl4pPr>
            <a:lvl5pPr marL="1828800" indent="0">
              <a:buNone/>
              <a:defRPr sz="1600"/>
            </a:lvl5pPr>
          </a:lstStyle>
          <a:p>
            <a:pPr lvl="0"/>
            <a:r>
              <a:rPr lang="en-US" dirty="0"/>
              <a:t>Click to edit first level copy</a:t>
            </a:r>
          </a:p>
          <a:p>
            <a:pPr lvl="1"/>
            <a:r>
              <a:rPr lang="en-US" dirty="0"/>
              <a:t>Second level copy </a:t>
            </a:r>
          </a:p>
          <a:p>
            <a:pPr lvl="2"/>
            <a:r>
              <a:rPr lang="en-US" dirty="0"/>
              <a:t>Third level copy</a:t>
            </a:r>
          </a:p>
          <a:p>
            <a:pPr lvl="3"/>
            <a:r>
              <a:rPr lang="en-US" dirty="0"/>
              <a:t>Fourth level</a:t>
            </a:r>
          </a:p>
        </p:txBody>
      </p:sp>
    </p:spTree>
    <p:extLst>
      <p:ext uri="{BB962C8B-B14F-4D97-AF65-F5344CB8AC3E}">
        <p14:creationId xmlns:p14="http://schemas.microsoft.com/office/powerpoint/2010/main" val="1658974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Section slide - dash">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7" name="Title 1">
            <a:extLst>
              <a:ext uri="{FF2B5EF4-FFF2-40B4-BE49-F238E27FC236}">
                <a16:creationId xmlns:a16="http://schemas.microsoft.com/office/drawing/2014/main" id="{8D4E7D8D-3CE6-BC4E-BA91-C825C3B79A33}"/>
              </a:ext>
            </a:extLst>
          </p:cNvPr>
          <p:cNvSpPr>
            <a:spLocks noGrp="1"/>
          </p:cNvSpPr>
          <p:nvPr>
            <p:ph type="title" hasCustomPrompt="1"/>
          </p:nvPr>
        </p:nvSpPr>
        <p:spPr>
          <a:xfrm>
            <a:off x="679446" y="2609603"/>
            <a:ext cx="10515600" cy="819397"/>
          </a:xfrm>
        </p:spPr>
        <p:txBody>
          <a:bodyPr anchor="t">
            <a:normAutofit/>
          </a:bodyPr>
          <a:lstStyle>
            <a:lvl1pPr>
              <a:defRPr sz="5500">
                <a:solidFill>
                  <a:srgbClr val="6B6C6C"/>
                </a:solidFill>
              </a:defRPr>
            </a:lvl1pPr>
          </a:lstStyle>
          <a:p>
            <a:r>
              <a:rPr lang="en-US" dirty="0"/>
              <a:t>Click to edit master page title</a:t>
            </a:r>
          </a:p>
        </p:txBody>
      </p:sp>
      <p:sp>
        <p:nvSpPr>
          <p:cNvPr id="8" name="Text Placeholder 2">
            <a:extLst>
              <a:ext uri="{FF2B5EF4-FFF2-40B4-BE49-F238E27FC236}">
                <a16:creationId xmlns:a16="http://schemas.microsoft.com/office/drawing/2014/main" id="{19BB5AB9-FC6F-7F4D-885C-DFDA822904D4}"/>
              </a:ext>
            </a:extLst>
          </p:cNvPr>
          <p:cNvSpPr>
            <a:spLocks noGrp="1"/>
          </p:cNvSpPr>
          <p:nvPr>
            <p:ph type="body" idx="1" hasCustomPrompt="1"/>
          </p:nvPr>
        </p:nvSpPr>
        <p:spPr>
          <a:xfrm>
            <a:off x="679446" y="3664339"/>
            <a:ext cx="10515600" cy="496976"/>
          </a:xfrm>
        </p:spPr>
        <p:txBody>
          <a:bodyPr>
            <a:normAutofit/>
          </a:bodyPr>
          <a:lstStyle>
            <a:lvl1pPr marL="0" indent="0">
              <a:buNone/>
              <a:defRPr sz="2600" b="0" i="0">
                <a:solidFill>
                  <a:srgbClr val="6B6C6C"/>
                </a:solidFill>
                <a:latin typeface="Buckeye Sans 2"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cxnSp>
        <p:nvCxnSpPr>
          <p:cNvPr id="2" name="Straight Connector 1">
            <a:extLst>
              <a:ext uri="{FF2B5EF4-FFF2-40B4-BE49-F238E27FC236}">
                <a16:creationId xmlns:a16="http://schemas.microsoft.com/office/drawing/2014/main" id="{332D5E69-A43D-3F72-6963-6F8C69C1D297}"/>
              </a:ext>
            </a:extLst>
          </p:cNvPr>
          <p:cNvCxnSpPr>
            <a:cxnSpLocks/>
          </p:cNvCxnSpPr>
          <p:nvPr userDrawn="1"/>
        </p:nvCxnSpPr>
        <p:spPr>
          <a:xfrm>
            <a:off x="794652" y="3468839"/>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3308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1 - General - das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3" y="920725"/>
            <a:ext cx="10515600" cy="838854"/>
          </a:xfrm>
        </p:spPr>
        <p:txBody>
          <a:bodyPr anchor="t"/>
          <a:lstStyle>
            <a:lvl1pPr>
              <a:defRPr>
                <a:solidFill>
                  <a:srgbClr val="6B6C6C"/>
                </a:solidFill>
              </a:defRPr>
            </a:lvl1pPr>
          </a:lstStyle>
          <a:p>
            <a:r>
              <a:rPr lang="en-US" dirty="0"/>
              <a:t>Click to edit master page title</a:t>
            </a:r>
          </a:p>
        </p:txBody>
      </p:sp>
      <p:sp>
        <p:nvSpPr>
          <p:cNvPr id="3" name="Content Placeholder 2">
            <a:extLst>
              <a:ext uri="{FF2B5EF4-FFF2-40B4-BE49-F238E27FC236}">
                <a16:creationId xmlns:a16="http://schemas.microsoft.com/office/drawing/2014/main" id="{65092BB6-0EC3-47A0-964A-91B4EAB22C4B}"/>
              </a:ext>
            </a:extLst>
          </p:cNvPr>
          <p:cNvSpPr>
            <a:spLocks noGrp="1"/>
          </p:cNvSpPr>
          <p:nvPr>
            <p:ph idx="1" hasCustomPrompt="1"/>
          </p:nvPr>
        </p:nvSpPr>
        <p:spPr>
          <a:xfrm>
            <a:off x="653142" y="2074421"/>
            <a:ext cx="10515600" cy="4015454"/>
          </a:xfrm>
        </p:spPr>
        <p:txBody>
          <a:bodyPr/>
          <a:lstStyle>
            <a:lvl1pPr marL="0" indent="0">
              <a:buClr>
                <a:srgbClr val="C00000"/>
              </a:buClr>
              <a:buSzPct val="110000"/>
              <a:buNone/>
              <a:defRPr>
                <a:solidFill>
                  <a:srgbClr val="6B6C6C"/>
                </a:solidFill>
              </a:defRPr>
            </a:lvl1pPr>
            <a:lvl2pPr marL="685800" indent="-228600">
              <a:buClr>
                <a:srgbClr val="C00000"/>
              </a:buClr>
              <a:buSzPct val="110000"/>
              <a:buFont typeface="Arial" panose="020B0604020202020204" pitchFamily="34" charset="0"/>
              <a:buChar char="•"/>
              <a:defRPr>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dirty="0"/>
              <a:t>Click to edit first level copy</a:t>
            </a:r>
          </a:p>
          <a:p>
            <a:pPr lvl="1"/>
            <a:r>
              <a:rPr lang="en-US" dirty="0"/>
              <a:t>Second level</a:t>
            </a:r>
          </a:p>
          <a:p>
            <a:pPr lvl="2"/>
            <a:r>
              <a:rPr lang="en-US" dirty="0"/>
              <a:t>Third level</a:t>
            </a:r>
          </a:p>
          <a:p>
            <a:pPr lvl="3"/>
            <a:r>
              <a:rPr lang="en-US" dirty="0"/>
              <a:t>Fourth level</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7" name="Straight Connector 6">
            <a:extLst>
              <a:ext uri="{FF2B5EF4-FFF2-40B4-BE49-F238E27FC236}">
                <a16:creationId xmlns:a16="http://schemas.microsoft.com/office/drawing/2014/main" id="{07748A89-EDD3-4E47-AFE7-62C61C34960B}"/>
              </a:ext>
            </a:extLst>
          </p:cNvPr>
          <p:cNvCxnSpPr>
            <a:cxnSpLocks/>
          </p:cNvCxnSpPr>
          <p:nvPr userDrawn="1"/>
        </p:nvCxnSpPr>
        <p:spPr>
          <a:xfrm>
            <a:off x="751114" y="1759781"/>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Text Placeholder 2">
            <a:extLst>
              <a:ext uri="{FF2B5EF4-FFF2-40B4-BE49-F238E27FC236}">
                <a16:creationId xmlns:a16="http://schemas.microsoft.com/office/drawing/2014/main" id="{4E70CEAA-8573-9E1B-D8BA-928C93224FEF}"/>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SECTION HEADING (OPTIONAL) </a:t>
            </a:r>
          </a:p>
        </p:txBody>
      </p:sp>
    </p:spTree>
    <p:extLst>
      <p:ext uri="{BB962C8B-B14F-4D97-AF65-F5344CB8AC3E}">
        <p14:creationId xmlns:p14="http://schemas.microsoft.com/office/powerpoint/2010/main" val="2073352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Content2 - Comparison - das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110778-4DA8-45B3-97ED-ECBE5C60858E}"/>
              </a:ext>
            </a:extLst>
          </p:cNvPr>
          <p:cNvSpPr>
            <a:spLocks noGrp="1"/>
          </p:cNvSpPr>
          <p:nvPr>
            <p:ph type="body" idx="1" hasCustomPrompt="1"/>
          </p:nvPr>
        </p:nvSpPr>
        <p:spPr>
          <a:xfrm>
            <a:off x="839788" y="1959424"/>
            <a:ext cx="3200400" cy="573350"/>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839788"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dirty="0"/>
              <a:t>Click to edit first level copy</a:t>
            </a:r>
          </a:p>
          <a:p>
            <a:pPr lvl="1"/>
            <a:r>
              <a:rPr lang="en-US" dirty="0"/>
              <a:t>Second level</a:t>
            </a:r>
          </a:p>
          <a:p>
            <a:pPr lvl="2"/>
            <a:r>
              <a:rPr lang="en-US" dirty="0"/>
              <a:t>Third level</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4" name="Straight Connector 13">
            <a:extLst>
              <a:ext uri="{FF2B5EF4-FFF2-40B4-BE49-F238E27FC236}">
                <a16:creationId xmlns:a16="http://schemas.microsoft.com/office/drawing/2014/main" id="{6240F89D-2F52-4A06-A26B-F81A4CCA049C}"/>
              </a:ext>
            </a:extLst>
          </p:cNvPr>
          <p:cNvCxnSpPr>
            <a:cxnSpLocks/>
          </p:cNvCxnSpPr>
          <p:nvPr userDrawn="1"/>
        </p:nvCxnSpPr>
        <p:spPr>
          <a:xfrm flipV="1">
            <a:off x="4246764"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6615C9D-EE6C-4B25-8C7B-BD41495EDEDC}"/>
              </a:ext>
            </a:extLst>
          </p:cNvPr>
          <p:cNvCxnSpPr>
            <a:cxnSpLocks/>
          </p:cNvCxnSpPr>
          <p:nvPr userDrawn="1"/>
        </p:nvCxnSpPr>
        <p:spPr>
          <a:xfrm flipV="1">
            <a:off x="7915362"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670F325A-C820-6347-A10B-9DD63E3B7F2B}"/>
              </a:ext>
            </a:extLst>
          </p:cNvPr>
          <p:cNvSpPr>
            <a:spLocks noGrp="1"/>
          </p:cNvSpPr>
          <p:nvPr>
            <p:ph type="title" hasCustomPrompt="1"/>
          </p:nvPr>
        </p:nvSpPr>
        <p:spPr>
          <a:xfrm>
            <a:off x="642257" y="909840"/>
            <a:ext cx="10515600" cy="838854"/>
          </a:xfrm>
        </p:spPr>
        <p:txBody>
          <a:bodyPr anchor="t"/>
          <a:lstStyle>
            <a:lvl1pPr>
              <a:defRPr>
                <a:solidFill>
                  <a:srgbClr val="6B6C6C"/>
                </a:solidFill>
              </a:defRPr>
            </a:lvl1pPr>
          </a:lstStyle>
          <a:p>
            <a:r>
              <a:rPr lang="en-US" dirty="0"/>
              <a:t>Click to edit master page title</a:t>
            </a:r>
          </a:p>
        </p:txBody>
      </p:sp>
      <p:cxnSp>
        <p:nvCxnSpPr>
          <p:cNvPr id="17" name="Straight Connector 16">
            <a:extLst>
              <a:ext uri="{FF2B5EF4-FFF2-40B4-BE49-F238E27FC236}">
                <a16:creationId xmlns:a16="http://schemas.microsoft.com/office/drawing/2014/main" id="{74D95B3B-5BE2-F245-A653-7ABF52BA55BB}"/>
              </a:ext>
            </a:extLst>
          </p:cNvPr>
          <p:cNvCxnSpPr>
            <a:cxnSpLocks/>
          </p:cNvCxnSpPr>
          <p:nvPr userDrawn="1"/>
        </p:nvCxnSpPr>
        <p:spPr>
          <a:xfrm>
            <a:off x="762000" y="1770665"/>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A891D34A-06A7-6398-2C15-8309625A99B2}"/>
              </a:ext>
            </a:extLst>
          </p:cNvPr>
          <p:cNvSpPr>
            <a:spLocks noGrp="1"/>
          </p:cNvSpPr>
          <p:nvPr>
            <p:ph type="body" idx="13" hasCustomPrompt="1"/>
          </p:nvPr>
        </p:nvSpPr>
        <p:spPr>
          <a:xfrm>
            <a:off x="4474028" y="1926766"/>
            <a:ext cx="3200400" cy="606007"/>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6" name="Text Placeholder 2">
            <a:extLst>
              <a:ext uri="{FF2B5EF4-FFF2-40B4-BE49-F238E27FC236}">
                <a16:creationId xmlns:a16="http://schemas.microsoft.com/office/drawing/2014/main" id="{A8E4D3FC-41C9-D578-F008-6630E7FFA4E6}"/>
              </a:ext>
            </a:extLst>
          </p:cNvPr>
          <p:cNvSpPr>
            <a:spLocks noGrp="1"/>
          </p:cNvSpPr>
          <p:nvPr>
            <p:ph type="body" idx="15" hasCustomPrompt="1"/>
          </p:nvPr>
        </p:nvSpPr>
        <p:spPr>
          <a:xfrm>
            <a:off x="8153400" y="1894110"/>
            <a:ext cx="3200400" cy="638664"/>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19" name="Text Placeholder 2">
            <a:extLst>
              <a:ext uri="{FF2B5EF4-FFF2-40B4-BE49-F238E27FC236}">
                <a16:creationId xmlns:a16="http://schemas.microsoft.com/office/drawing/2014/main" id="{61869058-C86A-4C68-1840-8E2F243A4517}"/>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SECTION HEADING (OPTIONAL) </a:t>
            </a:r>
          </a:p>
        </p:txBody>
      </p:sp>
      <p:sp>
        <p:nvSpPr>
          <p:cNvPr id="20" name="Content Placeholder 3">
            <a:extLst>
              <a:ext uri="{FF2B5EF4-FFF2-40B4-BE49-F238E27FC236}">
                <a16:creationId xmlns:a16="http://schemas.microsoft.com/office/drawing/2014/main" id="{14F904E5-9900-1D9E-FED4-2AA7BBADCA7F}"/>
              </a:ext>
            </a:extLst>
          </p:cNvPr>
          <p:cNvSpPr>
            <a:spLocks noGrp="1"/>
          </p:cNvSpPr>
          <p:nvPr>
            <p:ph sz="half" idx="18" hasCustomPrompt="1"/>
          </p:nvPr>
        </p:nvSpPr>
        <p:spPr>
          <a:xfrm>
            <a:off x="4452256"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dirty="0"/>
              <a:t>Click to edit first level copy</a:t>
            </a:r>
          </a:p>
          <a:p>
            <a:pPr lvl="1"/>
            <a:r>
              <a:rPr lang="en-US" dirty="0"/>
              <a:t>Second level</a:t>
            </a:r>
          </a:p>
          <a:p>
            <a:pPr lvl="2"/>
            <a:r>
              <a:rPr lang="en-US" dirty="0"/>
              <a:t>Third level</a:t>
            </a:r>
          </a:p>
        </p:txBody>
      </p:sp>
      <p:sp>
        <p:nvSpPr>
          <p:cNvPr id="21" name="Content Placeholder 3">
            <a:extLst>
              <a:ext uri="{FF2B5EF4-FFF2-40B4-BE49-F238E27FC236}">
                <a16:creationId xmlns:a16="http://schemas.microsoft.com/office/drawing/2014/main" id="{9C53F21D-CA93-9B93-4A6E-8255D9511D03}"/>
              </a:ext>
            </a:extLst>
          </p:cNvPr>
          <p:cNvSpPr>
            <a:spLocks noGrp="1"/>
          </p:cNvSpPr>
          <p:nvPr>
            <p:ph sz="half" idx="19" hasCustomPrompt="1"/>
          </p:nvPr>
        </p:nvSpPr>
        <p:spPr>
          <a:xfrm>
            <a:off x="8142514"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dirty="0"/>
              <a:t>Click to edit first level copy</a:t>
            </a:r>
          </a:p>
          <a:p>
            <a:pPr lvl="1"/>
            <a:r>
              <a:rPr lang="en-US" dirty="0"/>
              <a:t>Second level</a:t>
            </a:r>
          </a:p>
          <a:p>
            <a:pPr lvl="2"/>
            <a:r>
              <a:rPr lang="en-US" dirty="0"/>
              <a:t>Third level</a:t>
            </a:r>
          </a:p>
        </p:txBody>
      </p:sp>
    </p:spTree>
    <p:extLst>
      <p:ext uri="{BB962C8B-B14F-4D97-AF65-F5344CB8AC3E}">
        <p14:creationId xmlns:p14="http://schemas.microsoft.com/office/powerpoint/2010/main" val="3317887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Content 3 - Statistics with text - dash">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ext Placeholder 7">
            <a:extLst>
              <a:ext uri="{FF2B5EF4-FFF2-40B4-BE49-F238E27FC236}">
                <a16:creationId xmlns:a16="http://schemas.microsoft.com/office/drawing/2014/main" id="{95C1AF12-65D7-4CCC-B876-272178DEF7BB}"/>
              </a:ext>
            </a:extLst>
          </p:cNvPr>
          <p:cNvSpPr>
            <a:spLocks noGrp="1"/>
          </p:cNvSpPr>
          <p:nvPr>
            <p:ph type="body" sz="quarter" idx="13" hasCustomPrompt="1"/>
          </p:nvPr>
        </p:nvSpPr>
        <p:spPr>
          <a:xfrm>
            <a:off x="815975" y="2090962"/>
            <a:ext cx="3200400" cy="1555750"/>
          </a:xfrm>
        </p:spPr>
        <p:txBody>
          <a:bodyPr anchor="ctr" anchorCtr="0">
            <a:noAutofit/>
          </a:bodyPr>
          <a:lstStyle>
            <a:lvl1pPr marL="0" indent="0" algn="ctr">
              <a:buNone/>
              <a:defRPr sz="7500" b="1" i="0">
                <a:latin typeface="Buckeye Serif 2 Black" pitchFamily="2" charset="77"/>
              </a:defRPr>
            </a:lvl1pPr>
          </a:lstStyle>
          <a:p>
            <a:pPr lvl="0"/>
            <a:r>
              <a:rPr lang="en-US" dirty="0"/>
              <a:t>00</a:t>
            </a:r>
          </a:p>
        </p:txBody>
      </p:sp>
      <p:cxnSp>
        <p:nvCxnSpPr>
          <p:cNvPr id="11" name="Straight Connector 10">
            <a:extLst>
              <a:ext uri="{FF2B5EF4-FFF2-40B4-BE49-F238E27FC236}">
                <a16:creationId xmlns:a16="http://schemas.microsoft.com/office/drawing/2014/main" id="{F978A9C5-0FEF-4CDF-8E0D-77B2B3787EB1}"/>
              </a:ext>
            </a:extLst>
          </p:cNvPr>
          <p:cNvCxnSpPr>
            <a:cxnSpLocks/>
          </p:cNvCxnSpPr>
          <p:nvPr userDrawn="1"/>
        </p:nvCxnSpPr>
        <p:spPr>
          <a:xfrm>
            <a:off x="2117969" y="3684420"/>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A31E8251-4870-40ED-8F84-F3F4065F8BED}"/>
              </a:ext>
            </a:extLst>
          </p:cNvPr>
          <p:cNvSpPr>
            <a:spLocks noGrp="1"/>
          </p:cNvSpPr>
          <p:nvPr>
            <p:ph type="body" sz="quarter" idx="21" hasCustomPrompt="1"/>
          </p:nvPr>
        </p:nvSpPr>
        <p:spPr>
          <a:xfrm>
            <a:off x="815983" y="3744683"/>
            <a:ext cx="3200400" cy="598641"/>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br>
              <a:rPr lang="en-US" dirty="0"/>
            </a:br>
            <a:r>
              <a:rPr lang="en-US" dirty="0"/>
              <a:t>Subhead</a:t>
            </a:r>
          </a:p>
        </p:txBody>
      </p:sp>
      <p:sp>
        <p:nvSpPr>
          <p:cNvPr id="13" name="Content Placeholder 3">
            <a:extLst>
              <a:ext uri="{FF2B5EF4-FFF2-40B4-BE49-F238E27FC236}">
                <a16:creationId xmlns:a16="http://schemas.microsoft.com/office/drawing/2014/main" id="{C921F103-A52D-4BF8-A426-261D45BC06E9}"/>
              </a:ext>
            </a:extLst>
          </p:cNvPr>
          <p:cNvSpPr>
            <a:spLocks noGrp="1"/>
          </p:cNvSpPr>
          <p:nvPr>
            <p:ph sz="half" idx="22" hasCustomPrompt="1"/>
          </p:nvPr>
        </p:nvSpPr>
        <p:spPr>
          <a:xfrm>
            <a:off x="815976"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b="0" i="0">
                <a:latin typeface="Buckeye Sans 2" pitchFamily="2" charset="77"/>
              </a:defRPr>
            </a:lvl5pPr>
          </a:lstStyle>
          <a:p>
            <a:pPr lvl="0"/>
            <a:r>
              <a:rPr lang="en-US" dirty="0"/>
              <a:t>Click to edit supplemental copy</a:t>
            </a:r>
          </a:p>
          <a:p>
            <a:pPr lvl="4"/>
            <a:endParaRPr lang="en-US" dirty="0"/>
          </a:p>
        </p:txBody>
      </p:sp>
      <p:sp>
        <p:nvSpPr>
          <p:cNvPr id="17" name="Text Placeholder 7">
            <a:extLst>
              <a:ext uri="{FF2B5EF4-FFF2-40B4-BE49-F238E27FC236}">
                <a16:creationId xmlns:a16="http://schemas.microsoft.com/office/drawing/2014/main" id="{47B445D7-04D9-4518-A91A-395D959AA54D}"/>
              </a:ext>
            </a:extLst>
          </p:cNvPr>
          <p:cNvSpPr>
            <a:spLocks noGrp="1"/>
          </p:cNvSpPr>
          <p:nvPr>
            <p:ph type="body" sz="quarter" idx="23" hasCustomPrompt="1"/>
          </p:nvPr>
        </p:nvSpPr>
        <p:spPr>
          <a:xfrm>
            <a:off x="4362024" y="2090962"/>
            <a:ext cx="3200400" cy="1555750"/>
          </a:xfrm>
        </p:spPr>
        <p:txBody>
          <a:bodyPr anchor="ctr" anchorCtr="0">
            <a:noAutofit/>
          </a:bodyPr>
          <a:lstStyle>
            <a:lvl1pPr marL="0" indent="0" algn="ctr">
              <a:buNone/>
              <a:defRPr sz="7500" b="1" i="0">
                <a:latin typeface="Buckeye Serif 2 Black" pitchFamily="2" charset="77"/>
              </a:defRPr>
            </a:lvl1pPr>
          </a:lstStyle>
          <a:p>
            <a:pPr lvl="0"/>
            <a:r>
              <a:rPr lang="en-US" dirty="0"/>
              <a:t>00</a:t>
            </a:r>
          </a:p>
        </p:txBody>
      </p:sp>
      <p:cxnSp>
        <p:nvCxnSpPr>
          <p:cNvPr id="18" name="Straight Connector 17">
            <a:extLst>
              <a:ext uri="{FF2B5EF4-FFF2-40B4-BE49-F238E27FC236}">
                <a16:creationId xmlns:a16="http://schemas.microsoft.com/office/drawing/2014/main" id="{5F2A72AE-B0BA-451A-A298-6F08D46BE149}"/>
              </a:ext>
            </a:extLst>
          </p:cNvPr>
          <p:cNvCxnSpPr>
            <a:cxnSpLocks/>
          </p:cNvCxnSpPr>
          <p:nvPr userDrawn="1"/>
        </p:nvCxnSpPr>
        <p:spPr>
          <a:xfrm>
            <a:off x="5720579" y="3684420"/>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19" name="Text Placeholder 4">
            <a:extLst>
              <a:ext uri="{FF2B5EF4-FFF2-40B4-BE49-F238E27FC236}">
                <a16:creationId xmlns:a16="http://schemas.microsoft.com/office/drawing/2014/main" id="{544B66B5-8A11-414B-BD6A-3CA8D49CDAC9}"/>
              </a:ext>
            </a:extLst>
          </p:cNvPr>
          <p:cNvSpPr>
            <a:spLocks noGrp="1"/>
          </p:cNvSpPr>
          <p:nvPr>
            <p:ph type="body" sz="quarter" idx="24" hasCustomPrompt="1"/>
          </p:nvPr>
        </p:nvSpPr>
        <p:spPr>
          <a:xfrm>
            <a:off x="4362032" y="3755569"/>
            <a:ext cx="3200400" cy="587755"/>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br>
              <a:rPr lang="en-US" dirty="0"/>
            </a:br>
            <a:r>
              <a:rPr lang="en-US" dirty="0"/>
              <a:t>Subhead</a:t>
            </a:r>
          </a:p>
        </p:txBody>
      </p:sp>
      <p:sp>
        <p:nvSpPr>
          <p:cNvPr id="20" name="Content Placeholder 3">
            <a:extLst>
              <a:ext uri="{FF2B5EF4-FFF2-40B4-BE49-F238E27FC236}">
                <a16:creationId xmlns:a16="http://schemas.microsoft.com/office/drawing/2014/main" id="{9B83ED64-7985-4721-920B-54BC42A5E1D7}"/>
              </a:ext>
            </a:extLst>
          </p:cNvPr>
          <p:cNvSpPr>
            <a:spLocks noGrp="1"/>
          </p:cNvSpPr>
          <p:nvPr>
            <p:ph sz="half" idx="25" hasCustomPrompt="1"/>
          </p:nvPr>
        </p:nvSpPr>
        <p:spPr>
          <a:xfrm>
            <a:off x="4362025"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a:lvl5pPr>
          </a:lstStyle>
          <a:p>
            <a:pPr lvl="0"/>
            <a:r>
              <a:rPr lang="en-US" dirty="0"/>
              <a:t>Click to edit supplemental copy</a:t>
            </a:r>
          </a:p>
        </p:txBody>
      </p:sp>
      <p:sp>
        <p:nvSpPr>
          <p:cNvPr id="21" name="Text Placeholder 7">
            <a:extLst>
              <a:ext uri="{FF2B5EF4-FFF2-40B4-BE49-F238E27FC236}">
                <a16:creationId xmlns:a16="http://schemas.microsoft.com/office/drawing/2014/main" id="{48CFB95A-0D9D-453A-9CB2-BF05EF3E7A0C}"/>
              </a:ext>
            </a:extLst>
          </p:cNvPr>
          <p:cNvSpPr>
            <a:spLocks noGrp="1"/>
          </p:cNvSpPr>
          <p:nvPr>
            <p:ph type="body" sz="quarter" idx="26" hasCustomPrompt="1"/>
          </p:nvPr>
        </p:nvSpPr>
        <p:spPr>
          <a:xfrm>
            <a:off x="7908066" y="2090962"/>
            <a:ext cx="3200400" cy="1555750"/>
          </a:xfrm>
        </p:spPr>
        <p:txBody>
          <a:bodyPr anchor="ctr" anchorCtr="0">
            <a:noAutofit/>
          </a:bodyPr>
          <a:lstStyle>
            <a:lvl1pPr marL="0" indent="0" algn="ctr">
              <a:buNone/>
              <a:defRPr sz="7500" b="1" i="0">
                <a:latin typeface="Buckeye Serif 2 Black" pitchFamily="2" charset="77"/>
              </a:defRPr>
            </a:lvl1pPr>
          </a:lstStyle>
          <a:p>
            <a:pPr lvl="0"/>
            <a:r>
              <a:rPr lang="en-US" dirty="0"/>
              <a:t>00</a:t>
            </a:r>
          </a:p>
        </p:txBody>
      </p:sp>
      <p:cxnSp>
        <p:nvCxnSpPr>
          <p:cNvPr id="22" name="Straight Connector 21">
            <a:extLst>
              <a:ext uri="{FF2B5EF4-FFF2-40B4-BE49-F238E27FC236}">
                <a16:creationId xmlns:a16="http://schemas.microsoft.com/office/drawing/2014/main" id="{6F95B02B-287E-4902-9AF6-04C885FA6DD1}"/>
              </a:ext>
            </a:extLst>
          </p:cNvPr>
          <p:cNvCxnSpPr>
            <a:cxnSpLocks/>
          </p:cNvCxnSpPr>
          <p:nvPr userDrawn="1"/>
        </p:nvCxnSpPr>
        <p:spPr>
          <a:xfrm>
            <a:off x="9276048" y="3684420"/>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23" name="Text Placeholder 4">
            <a:extLst>
              <a:ext uri="{FF2B5EF4-FFF2-40B4-BE49-F238E27FC236}">
                <a16:creationId xmlns:a16="http://schemas.microsoft.com/office/drawing/2014/main" id="{D79EC675-E9A3-4C03-B61F-A49031FA5008}"/>
              </a:ext>
            </a:extLst>
          </p:cNvPr>
          <p:cNvSpPr>
            <a:spLocks noGrp="1"/>
          </p:cNvSpPr>
          <p:nvPr>
            <p:ph type="body" sz="quarter" idx="27" hasCustomPrompt="1"/>
          </p:nvPr>
        </p:nvSpPr>
        <p:spPr>
          <a:xfrm>
            <a:off x="7908074" y="3766455"/>
            <a:ext cx="3200400" cy="576869"/>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br>
              <a:rPr lang="en-US" dirty="0"/>
            </a:br>
            <a:r>
              <a:rPr lang="en-US" dirty="0"/>
              <a:t>Subhead</a:t>
            </a:r>
          </a:p>
        </p:txBody>
      </p:sp>
      <p:sp>
        <p:nvSpPr>
          <p:cNvPr id="24" name="Content Placeholder 3">
            <a:extLst>
              <a:ext uri="{FF2B5EF4-FFF2-40B4-BE49-F238E27FC236}">
                <a16:creationId xmlns:a16="http://schemas.microsoft.com/office/drawing/2014/main" id="{B8429F79-518E-407C-8FF2-83D7C7D801FD}"/>
              </a:ext>
            </a:extLst>
          </p:cNvPr>
          <p:cNvSpPr>
            <a:spLocks noGrp="1"/>
          </p:cNvSpPr>
          <p:nvPr>
            <p:ph sz="half" idx="28" hasCustomPrompt="1"/>
          </p:nvPr>
        </p:nvSpPr>
        <p:spPr>
          <a:xfrm>
            <a:off x="7908067"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a:lvl5pPr>
          </a:lstStyle>
          <a:p>
            <a:pPr lvl="0"/>
            <a:r>
              <a:rPr lang="en-US" dirty="0"/>
              <a:t>Click to edit supplemental copy</a:t>
            </a:r>
          </a:p>
        </p:txBody>
      </p:sp>
      <p:sp>
        <p:nvSpPr>
          <p:cNvPr id="25" name="Title 1">
            <a:extLst>
              <a:ext uri="{FF2B5EF4-FFF2-40B4-BE49-F238E27FC236}">
                <a16:creationId xmlns:a16="http://schemas.microsoft.com/office/drawing/2014/main" id="{784EC54A-1238-054A-B123-4E089148A05A}"/>
              </a:ext>
            </a:extLst>
          </p:cNvPr>
          <p:cNvSpPr>
            <a:spLocks noGrp="1"/>
          </p:cNvSpPr>
          <p:nvPr>
            <p:ph type="title" hasCustomPrompt="1"/>
          </p:nvPr>
        </p:nvSpPr>
        <p:spPr>
          <a:xfrm>
            <a:off x="642256" y="898954"/>
            <a:ext cx="10515600" cy="838854"/>
          </a:xfrm>
        </p:spPr>
        <p:txBody>
          <a:bodyPr anchor="t"/>
          <a:lstStyle>
            <a:lvl1pPr>
              <a:defRPr>
                <a:solidFill>
                  <a:srgbClr val="6B6C6C"/>
                </a:solidFill>
              </a:defRPr>
            </a:lvl1pPr>
          </a:lstStyle>
          <a:p>
            <a:r>
              <a:rPr lang="en-US" dirty="0"/>
              <a:t>Click to edit master page title</a:t>
            </a:r>
          </a:p>
        </p:txBody>
      </p:sp>
      <p:cxnSp>
        <p:nvCxnSpPr>
          <p:cNvPr id="26" name="Straight Connector 25">
            <a:extLst>
              <a:ext uri="{FF2B5EF4-FFF2-40B4-BE49-F238E27FC236}">
                <a16:creationId xmlns:a16="http://schemas.microsoft.com/office/drawing/2014/main" id="{2FB88219-839E-554B-B72F-F7177AF5404C}"/>
              </a:ext>
            </a:extLst>
          </p:cNvPr>
          <p:cNvCxnSpPr>
            <a:cxnSpLocks/>
          </p:cNvCxnSpPr>
          <p:nvPr userDrawn="1"/>
        </p:nvCxnSpPr>
        <p:spPr>
          <a:xfrm>
            <a:off x="751112" y="1759779"/>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 Placeholder 4">
            <a:extLst>
              <a:ext uri="{FF2B5EF4-FFF2-40B4-BE49-F238E27FC236}">
                <a16:creationId xmlns:a16="http://schemas.microsoft.com/office/drawing/2014/main" id="{368B3D21-7A3E-9FD3-2561-1B65C1C3E8F4}"/>
              </a:ext>
            </a:extLst>
          </p:cNvPr>
          <p:cNvSpPr>
            <a:spLocks noGrp="1"/>
          </p:cNvSpPr>
          <p:nvPr>
            <p:ph type="body" sz="quarter" idx="29" hasCustomPrompt="1"/>
          </p:nvPr>
        </p:nvSpPr>
        <p:spPr>
          <a:xfrm>
            <a:off x="652697" y="576942"/>
            <a:ext cx="10537818" cy="272142"/>
          </a:xfrm>
        </p:spPr>
        <p:txBody>
          <a:bodyPr anchor="t">
            <a:normAutofit/>
          </a:bodyPr>
          <a:lstStyle>
            <a:lvl1pPr marL="0" indent="0" algn="l">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SECTION HEADING (OPTIONAL) </a:t>
            </a:r>
          </a:p>
        </p:txBody>
      </p:sp>
    </p:spTree>
    <p:extLst>
      <p:ext uri="{BB962C8B-B14F-4D97-AF65-F5344CB8AC3E}">
        <p14:creationId xmlns:p14="http://schemas.microsoft.com/office/powerpoint/2010/main" val="3871489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Content 4 - icons with copy - das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676505" y="1556657"/>
            <a:ext cx="3637944" cy="2024979"/>
          </a:xfrm>
        </p:spPr>
        <p:txBody>
          <a:bodyPr anchor="b"/>
          <a:lstStyle>
            <a:lvl1pPr>
              <a:defRPr>
                <a:solidFill>
                  <a:srgbClr val="6B6C6C"/>
                </a:solidFill>
              </a:defRPr>
            </a:lvl1pPr>
          </a:lstStyle>
          <a:p>
            <a:r>
              <a:rPr lang="en-US" dirty="0"/>
              <a:t>Click to edit master page title</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665619" y="3891923"/>
            <a:ext cx="3637944" cy="1055802"/>
          </a:xfrm>
        </p:spPr>
        <p:txBody>
          <a:bodyPr>
            <a:normAutofit/>
          </a:bodyPr>
          <a:lstStyle>
            <a:lvl1pPr marL="0" indent="0">
              <a:buNone/>
              <a:defRPr sz="2400">
                <a:solidFill>
                  <a:srgbClr val="6B6C6C"/>
                </a:solidFill>
              </a:defRPr>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dirty="0"/>
              <a:t>Click to edit copy</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1" name="Straight Connector 10">
            <a:extLst>
              <a:ext uri="{FF2B5EF4-FFF2-40B4-BE49-F238E27FC236}">
                <a16:creationId xmlns:a16="http://schemas.microsoft.com/office/drawing/2014/main" id="{5F33B443-BC15-456F-A843-6F23BCE2348A}"/>
              </a:ext>
            </a:extLst>
          </p:cNvPr>
          <p:cNvCxnSpPr>
            <a:cxnSpLocks/>
          </p:cNvCxnSpPr>
          <p:nvPr userDrawn="1"/>
        </p:nvCxnSpPr>
        <p:spPr>
          <a:xfrm>
            <a:off x="763589" y="3649724"/>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233CD8-5E31-4581-814D-DA09D49C1F86}"/>
              </a:ext>
            </a:extLst>
          </p:cNvPr>
          <p:cNvCxnSpPr>
            <a:cxnSpLocks/>
          </p:cNvCxnSpPr>
          <p:nvPr userDrawn="1"/>
        </p:nvCxnSpPr>
        <p:spPr>
          <a:xfrm flipV="1">
            <a:off x="4862312" y="963765"/>
            <a:ext cx="0" cy="470578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p:nvPr>
        </p:nvSpPr>
        <p:spPr>
          <a:xfrm>
            <a:off x="5201915" y="1186651"/>
            <a:ext cx="914400" cy="914400"/>
          </a:xfrm>
        </p:spPr>
        <p:txBody>
          <a:bodyPr>
            <a:normAutofit/>
          </a:bodyPr>
          <a:lstStyle>
            <a:lvl1pPr marL="0" indent="0" algn="ctr">
              <a:buNone/>
              <a:defRPr sz="1400">
                <a:solidFill>
                  <a:schemeClr val="bg1">
                    <a:lumMod val="50000"/>
                  </a:schemeClr>
                </a:solidFill>
              </a:defRPr>
            </a:lvl1pPr>
          </a:lstStyle>
          <a:p>
            <a:endParaRPr lang="en-US" dirty="0"/>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6267909" y="1197473"/>
            <a:ext cx="4524097" cy="296986"/>
          </a:xfrm>
        </p:spPr>
        <p:txBody>
          <a:bodyPr anchor="b">
            <a:normAutofit/>
          </a:bodyPr>
          <a:lstStyle>
            <a:lvl1pPr marL="0" indent="0">
              <a:buNone/>
              <a:defRPr sz="18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6267902" y="1494459"/>
            <a:ext cx="4524097" cy="754756"/>
          </a:xfrm>
        </p:spPr>
        <p:txBody>
          <a:bodyPr>
            <a:noAutofit/>
          </a:bodyPr>
          <a:lstStyle>
            <a:lvl1pPr marL="0" indent="0">
              <a:buNone/>
              <a:defRPr sz="1600">
                <a:solidFill>
                  <a:srgbClr val="6B6C6C"/>
                </a:solidFill>
              </a:defRPr>
            </a:lvl1pPr>
            <a:lvl2pPr marL="457200" indent="0">
              <a:buNone/>
              <a:defRPr sz="1400"/>
            </a:lvl2pPr>
            <a:lvl3pPr marL="914400" indent="0">
              <a:buNone/>
              <a:defRPr sz="1200"/>
            </a:lvl3pPr>
            <a:lvl4pPr marL="1371600" indent="0">
              <a:buNone/>
              <a:defRPr sz="1100"/>
            </a:lvl4pPr>
            <a:lvl5pPr marL="1828800" indent="0">
              <a:buNone/>
              <a:defRPr sz="1100" b="0" i="0">
                <a:solidFill>
                  <a:srgbClr val="6B6C6C"/>
                </a:solidFill>
                <a:latin typeface="Buckeye Sans 2" pitchFamily="2" charset="77"/>
              </a:defRPr>
            </a:lvl5pPr>
          </a:lstStyle>
          <a:p>
            <a:pPr lvl="0"/>
            <a:r>
              <a:rPr lang="en-US" dirty="0"/>
              <a:t>Click to edit supplemental copy</a:t>
            </a:r>
          </a:p>
          <a:p>
            <a:pPr lvl="4"/>
            <a:endParaRPr lang="en-US" dirty="0"/>
          </a:p>
        </p:txBody>
      </p:sp>
      <p:sp>
        <p:nvSpPr>
          <p:cNvPr id="19" name="Picture Placeholder 4">
            <a:extLst>
              <a:ext uri="{FF2B5EF4-FFF2-40B4-BE49-F238E27FC236}">
                <a16:creationId xmlns:a16="http://schemas.microsoft.com/office/drawing/2014/main" id="{3B784B6F-C536-4BE2-9F68-EFD22C48A77E}"/>
              </a:ext>
            </a:extLst>
          </p:cNvPr>
          <p:cNvSpPr>
            <a:spLocks noGrp="1"/>
          </p:cNvSpPr>
          <p:nvPr>
            <p:ph type="pic" sz="quarter" idx="20"/>
          </p:nvPr>
        </p:nvSpPr>
        <p:spPr>
          <a:xfrm>
            <a:off x="5201908" y="2625206"/>
            <a:ext cx="914400" cy="914400"/>
          </a:xfrm>
        </p:spPr>
        <p:txBody>
          <a:bodyPr>
            <a:normAutofit/>
          </a:bodyPr>
          <a:lstStyle>
            <a:lvl1pPr marL="0" indent="0" algn="ctr">
              <a:buNone/>
              <a:defRPr sz="1400">
                <a:solidFill>
                  <a:schemeClr val="bg1">
                    <a:lumMod val="50000"/>
                  </a:schemeClr>
                </a:solidFill>
              </a:defRPr>
            </a:lvl1pPr>
          </a:lstStyle>
          <a:p>
            <a:endParaRPr lang="en-US" dirty="0"/>
          </a:p>
        </p:txBody>
      </p:sp>
      <p:sp>
        <p:nvSpPr>
          <p:cNvPr id="20" name="Text Placeholder 4">
            <a:extLst>
              <a:ext uri="{FF2B5EF4-FFF2-40B4-BE49-F238E27FC236}">
                <a16:creationId xmlns:a16="http://schemas.microsoft.com/office/drawing/2014/main" id="{98CA5EED-CA8D-41CE-A9A2-2D0FD1FFEA2F}"/>
              </a:ext>
            </a:extLst>
          </p:cNvPr>
          <p:cNvSpPr>
            <a:spLocks noGrp="1"/>
          </p:cNvSpPr>
          <p:nvPr>
            <p:ph type="body" sz="quarter" idx="21" hasCustomPrompt="1"/>
          </p:nvPr>
        </p:nvSpPr>
        <p:spPr>
          <a:xfrm>
            <a:off x="6267902" y="2636028"/>
            <a:ext cx="4524097" cy="296986"/>
          </a:xfrm>
        </p:spPr>
        <p:txBody>
          <a:bodyPr anchor="b">
            <a:normAutofit/>
          </a:bodyPr>
          <a:lstStyle>
            <a:lvl1pPr marL="0" indent="0">
              <a:buNone/>
              <a:defRPr sz="18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21" name="Content Placeholder 3">
            <a:extLst>
              <a:ext uri="{FF2B5EF4-FFF2-40B4-BE49-F238E27FC236}">
                <a16:creationId xmlns:a16="http://schemas.microsoft.com/office/drawing/2014/main" id="{6A62EE4C-12CF-4CD9-A03E-75610F65D462}"/>
              </a:ext>
            </a:extLst>
          </p:cNvPr>
          <p:cNvSpPr>
            <a:spLocks noGrp="1"/>
          </p:cNvSpPr>
          <p:nvPr>
            <p:ph sz="half" idx="22" hasCustomPrompt="1"/>
          </p:nvPr>
        </p:nvSpPr>
        <p:spPr>
          <a:xfrm>
            <a:off x="6267895" y="2933014"/>
            <a:ext cx="4524097" cy="754756"/>
          </a:xfrm>
        </p:spPr>
        <p:txBody>
          <a:bodyPr>
            <a:noAutofit/>
          </a:bodyPr>
          <a:lstStyle>
            <a:lvl1pPr marL="0" indent="0">
              <a:buNone/>
              <a:defRPr sz="1600">
                <a:solidFill>
                  <a:srgbClr val="6B6C6C"/>
                </a:solidFill>
              </a:defRPr>
            </a:lvl1pPr>
            <a:lvl2pPr marL="457200" indent="0">
              <a:buNone/>
              <a:defRPr sz="1400"/>
            </a:lvl2pPr>
            <a:lvl3pPr marL="914400" indent="0">
              <a:buNone/>
              <a:defRPr sz="1200"/>
            </a:lvl3pPr>
            <a:lvl4pPr marL="1371600" indent="0">
              <a:buNone/>
              <a:defRPr sz="1100"/>
            </a:lvl4pPr>
            <a:lvl5pPr marL="1828800" indent="0">
              <a:buNone/>
              <a:defRPr sz="1100" b="0" i="0">
                <a:solidFill>
                  <a:srgbClr val="6B6C6C"/>
                </a:solidFill>
                <a:latin typeface="Buckeye Sans 2" pitchFamily="2" charset="77"/>
              </a:defRPr>
            </a:lvl5pPr>
          </a:lstStyle>
          <a:p>
            <a:pPr lvl="0"/>
            <a:r>
              <a:rPr lang="en-US" dirty="0"/>
              <a:t>Click to edit supplement copy</a:t>
            </a:r>
          </a:p>
          <a:p>
            <a:pPr lvl="4"/>
            <a:endParaRPr lang="en-US" dirty="0"/>
          </a:p>
        </p:txBody>
      </p:sp>
      <p:sp>
        <p:nvSpPr>
          <p:cNvPr id="22" name="Picture Placeholder 4">
            <a:extLst>
              <a:ext uri="{FF2B5EF4-FFF2-40B4-BE49-F238E27FC236}">
                <a16:creationId xmlns:a16="http://schemas.microsoft.com/office/drawing/2014/main" id="{1EDC020B-92DF-44EE-8F61-D1F571593823}"/>
              </a:ext>
            </a:extLst>
          </p:cNvPr>
          <p:cNvSpPr>
            <a:spLocks noGrp="1"/>
          </p:cNvSpPr>
          <p:nvPr>
            <p:ph type="pic" sz="quarter" idx="23"/>
          </p:nvPr>
        </p:nvSpPr>
        <p:spPr>
          <a:xfrm>
            <a:off x="5201908" y="3984098"/>
            <a:ext cx="914400" cy="914400"/>
          </a:xfrm>
        </p:spPr>
        <p:txBody>
          <a:bodyPr>
            <a:normAutofit/>
          </a:bodyPr>
          <a:lstStyle>
            <a:lvl1pPr marL="0" indent="0" algn="ctr">
              <a:buNone/>
              <a:defRPr sz="1400">
                <a:solidFill>
                  <a:schemeClr val="bg1">
                    <a:lumMod val="50000"/>
                  </a:schemeClr>
                </a:solidFill>
              </a:defRPr>
            </a:lvl1pPr>
          </a:lstStyle>
          <a:p>
            <a:endParaRPr lang="en-US" dirty="0"/>
          </a:p>
        </p:txBody>
      </p:sp>
      <p:sp>
        <p:nvSpPr>
          <p:cNvPr id="23" name="Text Placeholder 4">
            <a:extLst>
              <a:ext uri="{FF2B5EF4-FFF2-40B4-BE49-F238E27FC236}">
                <a16:creationId xmlns:a16="http://schemas.microsoft.com/office/drawing/2014/main" id="{6EC31054-F323-447E-A250-00C70D033246}"/>
              </a:ext>
            </a:extLst>
          </p:cNvPr>
          <p:cNvSpPr>
            <a:spLocks noGrp="1"/>
          </p:cNvSpPr>
          <p:nvPr>
            <p:ph type="body" sz="quarter" idx="24" hasCustomPrompt="1"/>
          </p:nvPr>
        </p:nvSpPr>
        <p:spPr>
          <a:xfrm>
            <a:off x="6267902" y="3994920"/>
            <a:ext cx="4524097" cy="296986"/>
          </a:xfrm>
        </p:spPr>
        <p:txBody>
          <a:bodyPr anchor="b">
            <a:normAutofit/>
          </a:bodyPr>
          <a:lstStyle>
            <a:lvl1pPr marL="0" indent="0">
              <a:buNone/>
              <a:defRPr sz="18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24" name="Content Placeholder 3">
            <a:extLst>
              <a:ext uri="{FF2B5EF4-FFF2-40B4-BE49-F238E27FC236}">
                <a16:creationId xmlns:a16="http://schemas.microsoft.com/office/drawing/2014/main" id="{2A0E534F-F82F-491F-A155-625F7F13DD81}"/>
              </a:ext>
            </a:extLst>
          </p:cNvPr>
          <p:cNvSpPr>
            <a:spLocks noGrp="1"/>
          </p:cNvSpPr>
          <p:nvPr>
            <p:ph sz="half" idx="25" hasCustomPrompt="1"/>
          </p:nvPr>
        </p:nvSpPr>
        <p:spPr>
          <a:xfrm>
            <a:off x="6267895" y="4291906"/>
            <a:ext cx="4524097" cy="754756"/>
          </a:xfrm>
        </p:spPr>
        <p:txBody>
          <a:bodyPr>
            <a:noAutofit/>
          </a:bodyPr>
          <a:lstStyle>
            <a:lvl1pPr marL="0" indent="0">
              <a:buNone/>
              <a:defRPr sz="1600">
                <a:solidFill>
                  <a:srgbClr val="6B6C6C"/>
                </a:solidFill>
              </a:defRPr>
            </a:lvl1pPr>
            <a:lvl2pPr marL="457200" indent="0">
              <a:buNone/>
              <a:defRPr sz="1400"/>
            </a:lvl2pPr>
            <a:lvl3pPr marL="914400" indent="0">
              <a:buNone/>
              <a:defRPr sz="1200"/>
            </a:lvl3pPr>
            <a:lvl4pPr marL="1371600" indent="0">
              <a:buNone/>
              <a:defRPr sz="1100"/>
            </a:lvl4pPr>
            <a:lvl5pPr marL="1828800" indent="0">
              <a:buNone/>
              <a:defRPr sz="1100" b="0" i="0">
                <a:solidFill>
                  <a:srgbClr val="6B6C6C"/>
                </a:solidFill>
                <a:latin typeface="Buckeye Sans 2" pitchFamily="2" charset="77"/>
              </a:defRPr>
            </a:lvl5pPr>
          </a:lstStyle>
          <a:p>
            <a:pPr lvl="0"/>
            <a:r>
              <a:rPr lang="en-US" dirty="0"/>
              <a:t>Click to edit supplemental copy</a:t>
            </a:r>
          </a:p>
          <a:p>
            <a:pPr lvl="4"/>
            <a:endParaRPr lang="en-US" dirty="0"/>
          </a:p>
        </p:txBody>
      </p:sp>
    </p:spTree>
    <p:extLst>
      <p:ext uri="{BB962C8B-B14F-4D97-AF65-F5344CB8AC3E}">
        <p14:creationId xmlns:p14="http://schemas.microsoft.com/office/powerpoint/2010/main" val="3972258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Content 5 - Team Layout - das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676505" y="1534885"/>
            <a:ext cx="3637944" cy="2057636"/>
          </a:xfrm>
        </p:spPr>
        <p:txBody>
          <a:bodyPr anchor="b"/>
          <a:lstStyle>
            <a:lvl1pPr>
              <a:defRPr>
                <a:solidFill>
                  <a:srgbClr val="6B6C6C"/>
                </a:solidFill>
              </a:defRPr>
            </a:lvl1pPr>
          </a:lstStyle>
          <a:p>
            <a:r>
              <a:rPr lang="en-US" dirty="0"/>
              <a:t>Click to edit master page title</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1" name="Straight Connector 10">
            <a:extLst>
              <a:ext uri="{FF2B5EF4-FFF2-40B4-BE49-F238E27FC236}">
                <a16:creationId xmlns:a16="http://schemas.microsoft.com/office/drawing/2014/main" id="{5F33B443-BC15-456F-A843-6F23BCE2348A}"/>
              </a:ext>
            </a:extLst>
          </p:cNvPr>
          <p:cNvCxnSpPr>
            <a:cxnSpLocks/>
          </p:cNvCxnSpPr>
          <p:nvPr userDrawn="1"/>
        </p:nvCxnSpPr>
        <p:spPr>
          <a:xfrm>
            <a:off x="774474" y="3660609"/>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hasCustomPrompt="1"/>
          </p:nvPr>
        </p:nvSpPr>
        <p:spPr>
          <a:xfrm>
            <a:off x="4883031" y="696457"/>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4785057" y="2405743"/>
            <a:ext cx="2225340" cy="381000"/>
          </a:xfrm>
        </p:spPr>
        <p:txBody>
          <a:bodyPr anchor="b">
            <a:normAutofit/>
          </a:bodyPr>
          <a:lstStyle>
            <a:lvl1pPr marL="0" indent="0">
              <a:buNone/>
              <a:defRPr sz="16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4785057" y="2850666"/>
            <a:ext cx="2077592" cy="513018"/>
          </a:xfrm>
        </p:spPr>
        <p:txBody>
          <a:bodyPr>
            <a:noAutofit/>
          </a:bodyPr>
          <a:lstStyle>
            <a:lvl1pPr marL="0" indent="0">
              <a:buNone/>
              <a:defRPr sz="1400">
                <a:solidFill>
                  <a:srgbClr val="6B6C6C"/>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rgbClr val="6B6C6C"/>
                </a:solidFill>
                <a:latin typeface="Buckeye Sans 2" pitchFamily="2" charset="77"/>
              </a:defRPr>
            </a:lvl5pPr>
          </a:lstStyle>
          <a:p>
            <a:pPr lvl="0"/>
            <a:r>
              <a:rPr lang="en-US" dirty="0"/>
              <a:t>Click to edit supplemental copy</a:t>
            </a:r>
          </a:p>
          <a:p>
            <a:pPr lvl="4"/>
            <a:endParaRPr lang="en-US" dirty="0"/>
          </a:p>
        </p:txBody>
      </p:sp>
      <p:sp>
        <p:nvSpPr>
          <p:cNvPr id="29" name="Content Placeholder 3">
            <a:extLst>
              <a:ext uri="{FF2B5EF4-FFF2-40B4-BE49-F238E27FC236}">
                <a16:creationId xmlns:a16="http://schemas.microsoft.com/office/drawing/2014/main" id="{32636A59-1C4D-DB7E-7AB5-5FF3CE74F2C1}"/>
              </a:ext>
            </a:extLst>
          </p:cNvPr>
          <p:cNvSpPr>
            <a:spLocks noGrp="1"/>
          </p:cNvSpPr>
          <p:nvPr>
            <p:ph sz="half" idx="35" hasCustomPrompt="1"/>
          </p:nvPr>
        </p:nvSpPr>
        <p:spPr>
          <a:xfrm>
            <a:off x="665616" y="3902810"/>
            <a:ext cx="3906383" cy="2428368"/>
          </a:xfrm>
        </p:spPr>
        <p:txBody>
          <a:bodyPr>
            <a:normAutofit/>
          </a:bodyPr>
          <a:lstStyle>
            <a:lvl1pPr marL="0" indent="0">
              <a:buNone/>
              <a:defRPr sz="2400">
                <a:solidFill>
                  <a:srgbClr val="6B6C6C"/>
                </a:solidFill>
              </a:defRPr>
            </a:lvl1pPr>
            <a:lvl2pPr marL="520700" indent="-228600">
              <a:buClr>
                <a:srgbClr val="C00000"/>
              </a:buClr>
              <a:buSzPct val="110000"/>
              <a:buFont typeface="Arial" panose="020B0604020202020204" pitchFamily="34" charset="0"/>
              <a:buChar char="•"/>
              <a:tabLst/>
              <a:defRPr sz="2000">
                <a:solidFill>
                  <a:srgbClr val="6B6C6C"/>
                </a:solidFill>
              </a:defRPr>
            </a:lvl2pPr>
            <a:lvl3pPr marL="914400" indent="0">
              <a:buNone/>
              <a:defRPr sz="1800"/>
            </a:lvl3pPr>
            <a:lvl4pPr marL="1371600" indent="0">
              <a:buNone/>
              <a:defRPr sz="1600"/>
            </a:lvl4pPr>
            <a:lvl5pPr marL="1828800" indent="0">
              <a:buNone/>
              <a:defRPr sz="1600"/>
            </a:lvl5pPr>
          </a:lstStyle>
          <a:p>
            <a:pPr lvl="0"/>
            <a:r>
              <a:rPr lang="en-US" dirty="0"/>
              <a:t>Click to edit first level copy</a:t>
            </a:r>
          </a:p>
          <a:p>
            <a:pPr lvl="1"/>
            <a:r>
              <a:rPr lang="en-US" dirty="0"/>
              <a:t>Second level copy</a:t>
            </a:r>
          </a:p>
        </p:txBody>
      </p:sp>
      <p:sp>
        <p:nvSpPr>
          <p:cNvPr id="42" name="Picture Placeholder 4">
            <a:extLst>
              <a:ext uri="{FF2B5EF4-FFF2-40B4-BE49-F238E27FC236}">
                <a16:creationId xmlns:a16="http://schemas.microsoft.com/office/drawing/2014/main" id="{B781AC33-C47D-CE41-F333-5612FC49D32D}"/>
              </a:ext>
            </a:extLst>
          </p:cNvPr>
          <p:cNvSpPr>
            <a:spLocks noGrp="1"/>
          </p:cNvSpPr>
          <p:nvPr>
            <p:ph type="pic" sz="quarter" idx="36" hasCustomPrompt="1"/>
          </p:nvPr>
        </p:nvSpPr>
        <p:spPr>
          <a:xfrm>
            <a:off x="7315200" y="696457"/>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43" name="Text Placeholder 4">
            <a:extLst>
              <a:ext uri="{FF2B5EF4-FFF2-40B4-BE49-F238E27FC236}">
                <a16:creationId xmlns:a16="http://schemas.microsoft.com/office/drawing/2014/main" id="{46EC207A-75A9-199D-31B5-9D8D502D7FD0}"/>
              </a:ext>
            </a:extLst>
          </p:cNvPr>
          <p:cNvSpPr>
            <a:spLocks noGrp="1"/>
          </p:cNvSpPr>
          <p:nvPr>
            <p:ph type="body" sz="quarter" idx="37" hasCustomPrompt="1"/>
          </p:nvPr>
        </p:nvSpPr>
        <p:spPr>
          <a:xfrm>
            <a:off x="7217226" y="2405743"/>
            <a:ext cx="2209799" cy="381000"/>
          </a:xfrm>
        </p:spPr>
        <p:txBody>
          <a:bodyPr anchor="b">
            <a:normAutofit/>
          </a:bodyPr>
          <a:lstStyle>
            <a:lvl1pPr marL="0" indent="0">
              <a:buNone/>
              <a:defRPr sz="16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44" name="Content Placeholder 3">
            <a:extLst>
              <a:ext uri="{FF2B5EF4-FFF2-40B4-BE49-F238E27FC236}">
                <a16:creationId xmlns:a16="http://schemas.microsoft.com/office/drawing/2014/main" id="{EA2978D8-3542-6E8A-613E-6B54448341D0}"/>
              </a:ext>
            </a:extLst>
          </p:cNvPr>
          <p:cNvSpPr>
            <a:spLocks noGrp="1"/>
          </p:cNvSpPr>
          <p:nvPr>
            <p:ph sz="half" idx="38" hasCustomPrompt="1"/>
          </p:nvPr>
        </p:nvSpPr>
        <p:spPr>
          <a:xfrm>
            <a:off x="7217226" y="2850666"/>
            <a:ext cx="2077592" cy="513018"/>
          </a:xfrm>
        </p:spPr>
        <p:txBody>
          <a:bodyPr>
            <a:noAutofit/>
          </a:bodyPr>
          <a:lstStyle>
            <a:lvl1pPr marL="0" indent="0">
              <a:buNone/>
              <a:defRPr sz="1400">
                <a:solidFill>
                  <a:srgbClr val="6B6C6C"/>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rgbClr val="6B6C6C"/>
                </a:solidFill>
                <a:latin typeface="Buckeye Sans 2" pitchFamily="2" charset="77"/>
              </a:defRPr>
            </a:lvl5pPr>
          </a:lstStyle>
          <a:p>
            <a:pPr lvl="0"/>
            <a:r>
              <a:rPr lang="en-US" dirty="0"/>
              <a:t>Click to edit supplemental copy</a:t>
            </a:r>
          </a:p>
          <a:p>
            <a:pPr lvl="4"/>
            <a:endParaRPr lang="en-US" dirty="0"/>
          </a:p>
        </p:txBody>
      </p:sp>
      <p:sp>
        <p:nvSpPr>
          <p:cNvPr id="45" name="Picture Placeholder 4">
            <a:extLst>
              <a:ext uri="{FF2B5EF4-FFF2-40B4-BE49-F238E27FC236}">
                <a16:creationId xmlns:a16="http://schemas.microsoft.com/office/drawing/2014/main" id="{9B3D4EE7-E3D1-3FAD-4643-1190D06F4ABA}"/>
              </a:ext>
            </a:extLst>
          </p:cNvPr>
          <p:cNvSpPr>
            <a:spLocks noGrp="1"/>
          </p:cNvSpPr>
          <p:nvPr>
            <p:ph type="pic" sz="quarter" idx="39" hasCustomPrompt="1"/>
          </p:nvPr>
        </p:nvSpPr>
        <p:spPr>
          <a:xfrm>
            <a:off x="9753600" y="696457"/>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46" name="Text Placeholder 4">
            <a:extLst>
              <a:ext uri="{FF2B5EF4-FFF2-40B4-BE49-F238E27FC236}">
                <a16:creationId xmlns:a16="http://schemas.microsoft.com/office/drawing/2014/main" id="{CF1F1B6B-6BC0-7CE5-8AA0-65781BC5B497}"/>
              </a:ext>
            </a:extLst>
          </p:cNvPr>
          <p:cNvSpPr>
            <a:spLocks noGrp="1"/>
          </p:cNvSpPr>
          <p:nvPr>
            <p:ph type="body" sz="quarter" idx="40" hasCustomPrompt="1"/>
          </p:nvPr>
        </p:nvSpPr>
        <p:spPr>
          <a:xfrm>
            <a:off x="9655626" y="2405743"/>
            <a:ext cx="2220685" cy="381000"/>
          </a:xfrm>
        </p:spPr>
        <p:txBody>
          <a:bodyPr anchor="b">
            <a:normAutofit/>
          </a:bodyPr>
          <a:lstStyle>
            <a:lvl1pPr marL="0" indent="0">
              <a:buNone/>
              <a:defRPr sz="16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47" name="Content Placeholder 3">
            <a:extLst>
              <a:ext uri="{FF2B5EF4-FFF2-40B4-BE49-F238E27FC236}">
                <a16:creationId xmlns:a16="http://schemas.microsoft.com/office/drawing/2014/main" id="{FEB4D2C4-0C4E-A036-BD82-B2C245849209}"/>
              </a:ext>
            </a:extLst>
          </p:cNvPr>
          <p:cNvSpPr>
            <a:spLocks noGrp="1"/>
          </p:cNvSpPr>
          <p:nvPr>
            <p:ph sz="half" idx="41" hasCustomPrompt="1"/>
          </p:nvPr>
        </p:nvSpPr>
        <p:spPr>
          <a:xfrm>
            <a:off x="9655626" y="2850666"/>
            <a:ext cx="2077592" cy="513018"/>
          </a:xfrm>
        </p:spPr>
        <p:txBody>
          <a:bodyPr>
            <a:noAutofit/>
          </a:bodyPr>
          <a:lstStyle>
            <a:lvl1pPr marL="0" indent="0">
              <a:buNone/>
              <a:defRPr sz="1400">
                <a:solidFill>
                  <a:srgbClr val="6B6C6C"/>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rgbClr val="6B6C6C"/>
                </a:solidFill>
                <a:latin typeface="Buckeye Sans 2" pitchFamily="2" charset="77"/>
              </a:defRPr>
            </a:lvl5pPr>
          </a:lstStyle>
          <a:p>
            <a:pPr lvl="0"/>
            <a:r>
              <a:rPr lang="en-US" dirty="0"/>
              <a:t>Click to edit supplemental copy</a:t>
            </a:r>
          </a:p>
          <a:p>
            <a:pPr lvl="4"/>
            <a:endParaRPr lang="en-US" dirty="0"/>
          </a:p>
        </p:txBody>
      </p:sp>
      <p:sp>
        <p:nvSpPr>
          <p:cNvPr id="48" name="Picture Placeholder 4">
            <a:extLst>
              <a:ext uri="{FF2B5EF4-FFF2-40B4-BE49-F238E27FC236}">
                <a16:creationId xmlns:a16="http://schemas.microsoft.com/office/drawing/2014/main" id="{8DB9D046-1452-3F52-9EF6-F1591861163B}"/>
              </a:ext>
            </a:extLst>
          </p:cNvPr>
          <p:cNvSpPr>
            <a:spLocks noGrp="1"/>
          </p:cNvSpPr>
          <p:nvPr>
            <p:ph type="pic" sz="quarter" idx="42" hasCustomPrompt="1"/>
          </p:nvPr>
        </p:nvSpPr>
        <p:spPr>
          <a:xfrm>
            <a:off x="4883031" y="3581400"/>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49" name="Text Placeholder 4">
            <a:extLst>
              <a:ext uri="{FF2B5EF4-FFF2-40B4-BE49-F238E27FC236}">
                <a16:creationId xmlns:a16="http://schemas.microsoft.com/office/drawing/2014/main" id="{99F1484B-33B4-49AF-50B3-692F9415D08D}"/>
              </a:ext>
            </a:extLst>
          </p:cNvPr>
          <p:cNvSpPr>
            <a:spLocks noGrp="1"/>
          </p:cNvSpPr>
          <p:nvPr>
            <p:ph type="body" sz="quarter" idx="43" hasCustomPrompt="1"/>
          </p:nvPr>
        </p:nvSpPr>
        <p:spPr>
          <a:xfrm>
            <a:off x="4785057" y="5290686"/>
            <a:ext cx="2225340" cy="381000"/>
          </a:xfrm>
        </p:spPr>
        <p:txBody>
          <a:bodyPr anchor="b">
            <a:normAutofit/>
          </a:bodyPr>
          <a:lstStyle>
            <a:lvl1pPr marL="0" indent="0">
              <a:buNone/>
              <a:defRPr sz="16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50" name="Content Placeholder 3">
            <a:extLst>
              <a:ext uri="{FF2B5EF4-FFF2-40B4-BE49-F238E27FC236}">
                <a16:creationId xmlns:a16="http://schemas.microsoft.com/office/drawing/2014/main" id="{A8463267-4C32-C0A8-B221-D5C692958888}"/>
              </a:ext>
            </a:extLst>
          </p:cNvPr>
          <p:cNvSpPr>
            <a:spLocks noGrp="1"/>
          </p:cNvSpPr>
          <p:nvPr>
            <p:ph sz="half" idx="44" hasCustomPrompt="1"/>
          </p:nvPr>
        </p:nvSpPr>
        <p:spPr>
          <a:xfrm>
            <a:off x="4785057" y="5735609"/>
            <a:ext cx="2077592" cy="513018"/>
          </a:xfrm>
        </p:spPr>
        <p:txBody>
          <a:bodyPr>
            <a:noAutofit/>
          </a:bodyPr>
          <a:lstStyle>
            <a:lvl1pPr marL="0" indent="0">
              <a:buNone/>
              <a:defRPr sz="1400">
                <a:solidFill>
                  <a:srgbClr val="6B6C6C"/>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rgbClr val="6B6C6C"/>
                </a:solidFill>
                <a:latin typeface="Buckeye Sans 2" pitchFamily="2" charset="77"/>
              </a:defRPr>
            </a:lvl5pPr>
          </a:lstStyle>
          <a:p>
            <a:pPr lvl="0"/>
            <a:r>
              <a:rPr lang="en-US" dirty="0"/>
              <a:t>Click to edit supplemental copy</a:t>
            </a:r>
          </a:p>
          <a:p>
            <a:pPr lvl="4"/>
            <a:endParaRPr lang="en-US" dirty="0"/>
          </a:p>
        </p:txBody>
      </p:sp>
      <p:sp>
        <p:nvSpPr>
          <p:cNvPr id="51" name="Picture Placeholder 4">
            <a:extLst>
              <a:ext uri="{FF2B5EF4-FFF2-40B4-BE49-F238E27FC236}">
                <a16:creationId xmlns:a16="http://schemas.microsoft.com/office/drawing/2014/main" id="{0F713BA4-C3F0-7266-BFA2-4EB5D9BED635}"/>
              </a:ext>
            </a:extLst>
          </p:cNvPr>
          <p:cNvSpPr>
            <a:spLocks noGrp="1"/>
          </p:cNvSpPr>
          <p:nvPr>
            <p:ph type="pic" sz="quarter" idx="45" hasCustomPrompt="1"/>
          </p:nvPr>
        </p:nvSpPr>
        <p:spPr>
          <a:xfrm>
            <a:off x="7315200" y="3581400"/>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52" name="Text Placeholder 4">
            <a:extLst>
              <a:ext uri="{FF2B5EF4-FFF2-40B4-BE49-F238E27FC236}">
                <a16:creationId xmlns:a16="http://schemas.microsoft.com/office/drawing/2014/main" id="{77A3737E-4F1C-4A60-75FE-0CD6387D447B}"/>
              </a:ext>
            </a:extLst>
          </p:cNvPr>
          <p:cNvSpPr>
            <a:spLocks noGrp="1"/>
          </p:cNvSpPr>
          <p:nvPr>
            <p:ph type="body" sz="quarter" idx="46" hasCustomPrompt="1"/>
          </p:nvPr>
        </p:nvSpPr>
        <p:spPr>
          <a:xfrm>
            <a:off x="7217226" y="5290686"/>
            <a:ext cx="2209799" cy="381000"/>
          </a:xfrm>
        </p:spPr>
        <p:txBody>
          <a:bodyPr anchor="b">
            <a:normAutofit/>
          </a:bodyPr>
          <a:lstStyle>
            <a:lvl1pPr marL="0" indent="0">
              <a:buNone/>
              <a:defRPr sz="16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53" name="Content Placeholder 3">
            <a:extLst>
              <a:ext uri="{FF2B5EF4-FFF2-40B4-BE49-F238E27FC236}">
                <a16:creationId xmlns:a16="http://schemas.microsoft.com/office/drawing/2014/main" id="{1F5B1B2F-7A86-7712-D642-D31C7A449AC0}"/>
              </a:ext>
            </a:extLst>
          </p:cNvPr>
          <p:cNvSpPr>
            <a:spLocks noGrp="1"/>
          </p:cNvSpPr>
          <p:nvPr>
            <p:ph sz="half" idx="47" hasCustomPrompt="1"/>
          </p:nvPr>
        </p:nvSpPr>
        <p:spPr>
          <a:xfrm>
            <a:off x="7217226" y="5735609"/>
            <a:ext cx="2077592" cy="513018"/>
          </a:xfrm>
        </p:spPr>
        <p:txBody>
          <a:bodyPr>
            <a:noAutofit/>
          </a:bodyPr>
          <a:lstStyle>
            <a:lvl1pPr marL="0" indent="0">
              <a:buNone/>
              <a:defRPr sz="1400">
                <a:solidFill>
                  <a:srgbClr val="6B6C6C"/>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rgbClr val="6B6C6C"/>
                </a:solidFill>
                <a:latin typeface="Buckeye Sans 2" pitchFamily="2" charset="77"/>
              </a:defRPr>
            </a:lvl5pPr>
          </a:lstStyle>
          <a:p>
            <a:pPr lvl="0"/>
            <a:r>
              <a:rPr lang="en-US" dirty="0"/>
              <a:t>Click to edit supplemental copy</a:t>
            </a:r>
          </a:p>
          <a:p>
            <a:pPr lvl="4"/>
            <a:endParaRPr lang="en-US" dirty="0"/>
          </a:p>
        </p:txBody>
      </p:sp>
      <p:sp>
        <p:nvSpPr>
          <p:cNvPr id="54" name="Picture Placeholder 4">
            <a:extLst>
              <a:ext uri="{FF2B5EF4-FFF2-40B4-BE49-F238E27FC236}">
                <a16:creationId xmlns:a16="http://schemas.microsoft.com/office/drawing/2014/main" id="{1AF508C4-773E-5526-D0B3-4519BA6E9F49}"/>
              </a:ext>
            </a:extLst>
          </p:cNvPr>
          <p:cNvSpPr>
            <a:spLocks noGrp="1"/>
          </p:cNvSpPr>
          <p:nvPr>
            <p:ph type="pic" sz="quarter" idx="48" hasCustomPrompt="1"/>
          </p:nvPr>
        </p:nvSpPr>
        <p:spPr>
          <a:xfrm>
            <a:off x="9753600" y="3581400"/>
            <a:ext cx="2077591" cy="1676742"/>
          </a:xfrm>
        </p:spPr>
        <p:txBody>
          <a:bodyPr anchor="ctr">
            <a:normAutofit/>
          </a:bodyPr>
          <a:lstStyle>
            <a:lvl1pPr marL="0" indent="0" algn="ctr">
              <a:buNone/>
              <a:defRPr sz="1400">
                <a:solidFill>
                  <a:schemeClr val="bg1">
                    <a:lumMod val="50000"/>
                  </a:schemeClr>
                </a:solidFill>
              </a:defRPr>
            </a:lvl1pPr>
          </a:lstStyle>
          <a:p>
            <a:r>
              <a:rPr lang="en-US" dirty="0"/>
              <a:t>Click to add picture</a:t>
            </a:r>
          </a:p>
        </p:txBody>
      </p:sp>
      <p:sp>
        <p:nvSpPr>
          <p:cNvPr id="55" name="Text Placeholder 4">
            <a:extLst>
              <a:ext uri="{FF2B5EF4-FFF2-40B4-BE49-F238E27FC236}">
                <a16:creationId xmlns:a16="http://schemas.microsoft.com/office/drawing/2014/main" id="{5A52EAA6-4323-C683-D3E0-0360F2401CBE}"/>
              </a:ext>
            </a:extLst>
          </p:cNvPr>
          <p:cNvSpPr>
            <a:spLocks noGrp="1"/>
          </p:cNvSpPr>
          <p:nvPr>
            <p:ph type="body" sz="quarter" idx="49" hasCustomPrompt="1"/>
          </p:nvPr>
        </p:nvSpPr>
        <p:spPr>
          <a:xfrm>
            <a:off x="9655626" y="5290686"/>
            <a:ext cx="2220685" cy="381000"/>
          </a:xfrm>
        </p:spPr>
        <p:txBody>
          <a:bodyPr anchor="b">
            <a:normAutofit/>
          </a:bodyPr>
          <a:lstStyle>
            <a:lvl1pPr marL="0" indent="0">
              <a:buNone/>
              <a:defRPr sz="16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Subhead</a:t>
            </a:r>
          </a:p>
        </p:txBody>
      </p:sp>
      <p:sp>
        <p:nvSpPr>
          <p:cNvPr id="56" name="Content Placeholder 3">
            <a:extLst>
              <a:ext uri="{FF2B5EF4-FFF2-40B4-BE49-F238E27FC236}">
                <a16:creationId xmlns:a16="http://schemas.microsoft.com/office/drawing/2014/main" id="{ED840ECE-E392-54F4-E5E0-09C6BAC5F6FA}"/>
              </a:ext>
            </a:extLst>
          </p:cNvPr>
          <p:cNvSpPr>
            <a:spLocks noGrp="1"/>
          </p:cNvSpPr>
          <p:nvPr>
            <p:ph sz="half" idx="50" hasCustomPrompt="1"/>
          </p:nvPr>
        </p:nvSpPr>
        <p:spPr>
          <a:xfrm>
            <a:off x="9655626" y="5735609"/>
            <a:ext cx="2077592" cy="513018"/>
          </a:xfrm>
        </p:spPr>
        <p:txBody>
          <a:bodyPr>
            <a:noAutofit/>
          </a:bodyPr>
          <a:lstStyle>
            <a:lvl1pPr marL="0" indent="0">
              <a:buNone/>
              <a:defRPr sz="1400">
                <a:solidFill>
                  <a:srgbClr val="6B6C6C"/>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rgbClr val="6B6C6C"/>
                </a:solidFill>
                <a:latin typeface="Buckeye Sans 2" pitchFamily="2" charset="77"/>
              </a:defRPr>
            </a:lvl5pPr>
          </a:lstStyle>
          <a:p>
            <a:pPr lvl="0"/>
            <a:r>
              <a:rPr lang="en-US" dirty="0"/>
              <a:t>Click to edit supplemental copy</a:t>
            </a:r>
          </a:p>
          <a:p>
            <a:pPr lvl="4"/>
            <a:endParaRPr lang="en-US" dirty="0"/>
          </a:p>
        </p:txBody>
      </p:sp>
    </p:spTree>
    <p:extLst>
      <p:ext uri="{BB962C8B-B14F-4D97-AF65-F5344CB8AC3E}">
        <p14:creationId xmlns:p14="http://schemas.microsoft.com/office/powerpoint/2010/main" val="713428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Content 6 - Facts Figures Chart - das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676504" y="1545771"/>
            <a:ext cx="3637944" cy="2035865"/>
          </a:xfrm>
        </p:spPr>
        <p:txBody>
          <a:bodyPr anchor="b"/>
          <a:lstStyle>
            <a:lvl1pPr>
              <a:defRPr>
                <a:solidFill>
                  <a:srgbClr val="6B6C6C"/>
                </a:solidFill>
              </a:defRPr>
            </a:lvl1pPr>
          </a:lstStyle>
          <a:p>
            <a:r>
              <a:rPr lang="en-US" dirty="0"/>
              <a:t>Click to edit master page title</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643845" y="3859268"/>
            <a:ext cx="3906383" cy="2428368"/>
          </a:xfrm>
        </p:spPr>
        <p:txBody>
          <a:bodyPr>
            <a:normAutofit/>
          </a:bodyPr>
          <a:lstStyle>
            <a:lvl1pPr marL="0" indent="0">
              <a:buNone/>
              <a:defRPr sz="2400">
                <a:solidFill>
                  <a:srgbClr val="6B6C6C"/>
                </a:solidFill>
              </a:defRPr>
            </a:lvl1pPr>
            <a:lvl2pPr marL="520700" indent="-228600">
              <a:buClr>
                <a:srgbClr val="C00000"/>
              </a:buClr>
              <a:buSzPct val="110000"/>
              <a:buFont typeface="Arial" panose="020B0604020202020204" pitchFamily="34" charset="0"/>
              <a:buChar char="•"/>
              <a:tabLst/>
              <a:defRPr sz="2000">
                <a:solidFill>
                  <a:srgbClr val="6B6C6C"/>
                </a:solidFill>
              </a:defRPr>
            </a:lvl2pPr>
            <a:lvl3pPr marL="914400" indent="0">
              <a:buNone/>
              <a:defRPr sz="1800"/>
            </a:lvl3pPr>
            <a:lvl4pPr marL="1371600" indent="0">
              <a:buNone/>
              <a:defRPr sz="1600"/>
            </a:lvl4pPr>
            <a:lvl5pPr marL="1828800" indent="0">
              <a:buNone/>
              <a:defRPr sz="1600"/>
            </a:lvl5pPr>
          </a:lstStyle>
          <a:p>
            <a:pPr lvl="0"/>
            <a:r>
              <a:rPr lang="en-US" dirty="0"/>
              <a:t>Click to edit first level copy</a:t>
            </a:r>
          </a:p>
          <a:p>
            <a:pPr lvl="1"/>
            <a:r>
              <a:rPr lang="en-US" dirty="0"/>
              <a:t>Second level copy</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1" name="Straight Connector 10" descr="Title ornament - do not edit.">
            <a:extLst>
              <a:ext uri="{FF2B5EF4-FFF2-40B4-BE49-F238E27FC236}">
                <a16:creationId xmlns:a16="http://schemas.microsoft.com/office/drawing/2014/main" id="{5F33B443-BC15-456F-A843-6F23BCE2348A}"/>
              </a:ext>
            </a:extLst>
          </p:cNvPr>
          <p:cNvCxnSpPr>
            <a:cxnSpLocks/>
          </p:cNvCxnSpPr>
          <p:nvPr userDrawn="1"/>
        </p:nvCxnSpPr>
        <p:spPr>
          <a:xfrm>
            <a:off x="752704" y="3638838"/>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F9AB3712-421D-4D44-A208-FCFD9F142B33}"/>
              </a:ext>
            </a:extLst>
          </p:cNvPr>
          <p:cNvSpPr>
            <a:spLocks noGrp="1"/>
          </p:cNvSpPr>
          <p:nvPr>
            <p:ph sz="quarter" idx="15" hasCustomPrompt="1"/>
          </p:nvPr>
        </p:nvSpPr>
        <p:spPr>
          <a:xfrm>
            <a:off x="4855028" y="794657"/>
            <a:ext cx="6333671" cy="5352143"/>
          </a:xfrm>
        </p:spPr>
        <p:txBody>
          <a:bodyPr anchor="ctr">
            <a:normAutofit/>
          </a:bodyPr>
          <a:lstStyle>
            <a:lvl1pPr marL="0" indent="0" algn="ctr">
              <a:buNone/>
              <a:defRPr sz="1800">
                <a:solidFill>
                  <a:schemeClr val="bg1">
                    <a:lumMod val="50000"/>
                  </a:schemeClr>
                </a:solidFill>
              </a:defRPr>
            </a:lvl1pPr>
          </a:lstStyle>
          <a:p>
            <a:pPr lvl="0"/>
            <a:r>
              <a:rPr lang="en-US" dirty="0"/>
              <a:t>Click to add a chart or table</a:t>
            </a:r>
          </a:p>
        </p:txBody>
      </p:sp>
    </p:spTree>
    <p:extLst>
      <p:ext uri="{BB962C8B-B14F-4D97-AF65-F5344CB8AC3E}">
        <p14:creationId xmlns:p14="http://schemas.microsoft.com/office/powerpoint/2010/main" val="24424104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Content 7 - Picture - dash">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3" name="Content Placeholder 3">
            <a:extLst>
              <a:ext uri="{FF2B5EF4-FFF2-40B4-BE49-F238E27FC236}">
                <a16:creationId xmlns:a16="http://schemas.microsoft.com/office/drawing/2014/main" id="{F8BB7286-594A-4C7F-91C3-90AF74F810BF}"/>
              </a:ext>
            </a:extLst>
          </p:cNvPr>
          <p:cNvSpPr>
            <a:spLocks noGrp="1"/>
          </p:cNvSpPr>
          <p:nvPr>
            <p:ph sz="half" idx="13" hasCustomPrompt="1"/>
          </p:nvPr>
        </p:nvSpPr>
        <p:spPr>
          <a:xfrm>
            <a:off x="5344922" y="3275479"/>
            <a:ext cx="5441197" cy="2428368"/>
          </a:xfrm>
        </p:spPr>
        <p:txBody>
          <a:bodyPr>
            <a:normAutofit/>
          </a:bodyPr>
          <a:lstStyle>
            <a:lvl1pPr marL="0" indent="0">
              <a:buNone/>
              <a:defRPr sz="2400">
                <a:solidFill>
                  <a:srgbClr val="6B6C6C"/>
                </a:solidFill>
              </a:defRPr>
            </a:lvl1pPr>
            <a:lvl2pPr marL="466725" indent="-228600">
              <a:buClr>
                <a:srgbClr val="C00000"/>
              </a:buClr>
              <a:buSzPct val="110000"/>
              <a:buFont typeface="Arial" panose="020B0604020202020204" pitchFamily="34" charset="0"/>
              <a:buChar char="•"/>
              <a:tabLst/>
              <a:defRPr sz="2000">
                <a:solidFill>
                  <a:srgbClr val="6B6C6C"/>
                </a:solidFill>
              </a:defRPr>
            </a:lvl2pPr>
            <a:lvl3pPr marL="922338" indent="-228600">
              <a:buClr>
                <a:srgbClr val="C00000"/>
              </a:buClr>
              <a:buSzPct val="90000"/>
              <a:buFont typeface="Courier New" panose="02070309020205020404" pitchFamily="49" charset="0"/>
              <a:buChar char="o"/>
              <a:tabLst/>
              <a:defRPr sz="1800">
                <a:solidFill>
                  <a:srgbClr val="6B6C6C"/>
                </a:solidFill>
              </a:defRPr>
            </a:lvl3pPr>
            <a:lvl4pPr marL="1485900" indent="-227013">
              <a:buFont typeface="Arial" panose="020B0604020202020204" pitchFamily="34" charset="0"/>
              <a:buChar char="•"/>
              <a:tabLst/>
              <a:defRPr sz="1600">
                <a:solidFill>
                  <a:srgbClr val="6B6C6C"/>
                </a:solidFill>
              </a:defRPr>
            </a:lvl4pPr>
            <a:lvl5pPr marL="1828800" indent="0">
              <a:buNone/>
              <a:defRPr sz="1600"/>
            </a:lvl5pPr>
          </a:lstStyle>
          <a:p>
            <a:pPr lvl="0"/>
            <a:r>
              <a:rPr lang="en-US" dirty="0"/>
              <a:t>Click to edit first level copy</a:t>
            </a:r>
          </a:p>
          <a:p>
            <a:pPr lvl="1"/>
            <a:r>
              <a:rPr lang="en-US" dirty="0"/>
              <a:t>Second level copy </a:t>
            </a:r>
          </a:p>
          <a:p>
            <a:pPr lvl="2"/>
            <a:r>
              <a:rPr lang="en-US" dirty="0"/>
              <a:t>Third level copy</a:t>
            </a:r>
          </a:p>
          <a:p>
            <a:pPr lvl="3"/>
            <a:r>
              <a:rPr lang="en-US" dirty="0"/>
              <a:t>Fourth level</a:t>
            </a:r>
          </a:p>
        </p:txBody>
      </p:sp>
      <p:cxnSp>
        <p:nvCxnSpPr>
          <p:cNvPr id="14" name="Straight Connector 13">
            <a:extLst>
              <a:ext uri="{FF2B5EF4-FFF2-40B4-BE49-F238E27FC236}">
                <a16:creationId xmlns:a16="http://schemas.microsoft.com/office/drawing/2014/main" id="{7BC3CEE6-576D-4A25-8B6C-C2373DA1C88A}"/>
              </a:ext>
            </a:extLst>
          </p:cNvPr>
          <p:cNvCxnSpPr>
            <a:cxnSpLocks/>
          </p:cNvCxnSpPr>
          <p:nvPr userDrawn="1"/>
        </p:nvCxnSpPr>
        <p:spPr>
          <a:xfrm>
            <a:off x="5421123" y="3022394"/>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385763" y="403767"/>
            <a:ext cx="4480151" cy="5743645"/>
          </a:xfrm>
        </p:spPr>
        <p:txBody>
          <a:bodyPr anchor="ctr">
            <a:normAutofit/>
          </a:bodyPr>
          <a:lstStyle>
            <a:lvl1pPr marL="0" indent="0" algn="ctr">
              <a:buNone/>
              <a:defRPr sz="1800">
                <a:solidFill>
                  <a:schemeClr val="bg1">
                    <a:lumMod val="50000"/>
                  </a:schemeClr>
                </a:solidFill>
              </a:defRPr>
            </a:lvl1pPr>
          </a:lstStyle>
          <a:p>
            <a:r>
              <a:rPr lang="en-US" dirty="0"/>
              <a:t>Click to add picture;</a:t>
            </a:r>
            <a:br>
              <a:rPr lang="en-US" dirty="0"/>
            </a:br>
            <a:r>
              <a:rPr lang="en-US" dirty="0"/>
              <a:t>send to back</a:t>
            </a:r>
          </a:p>
        </p:txBody>
      </p:sp>
      <p:sp>
        <p:nvSpPr>
          <p:cNvPr id="15" name="Title 1">
            <a:extLst>
              <a:ext uri="{FF2B5EF4-FFF2-40B4-BE49-F238E27FC236}">
                <a16:creationId xmlns:a16="http://schemas.microsoft.com/office/drawing/2014/main" id="{778E9976-AB2A-4D33-BDD3-3DD81964854A}"/>
              </a:ext>
            </a:extLst>
          </p:cNvPr>
          <p:cNvSpPr>
            <a:spLocks noGrp="1"/>
          </p:cNvSpPr>
          <p:nvPr>
            <p:ph type="title" hasCustomPrompt="1"/>
          </p:nvPr>
        </p:nvSpPr>
        <p:spPr>
          <a:xfrm>
            <a:off x="5344922" y="1653762"/>
            <a:ext cx="5441196" cy="1325563"/>
          </a:xfrm>
        </p:spPr>
        <p:txBody>
          <a:bodyPr anchor="t"/>
          <a:lstStyle>
            <a:lvl1pPr>
              <a:defRPr>
                <a:solidFill>
                  <a:srgbClr val="6B6C6C"/>
                </a:solidFill>
              </a:defRPr>
            </a:lvl1pPr>
          </a:lstStyle>
          <a:p>
            <a:r>
              <a:rPr lang="en-US" dirty="0"/>
              <a:t>Click to edit </a:t>
            </a:r>
            <a:br>
              <a:rPr lang="en-US" dirty="0"/>
            </a:br>
            <a:r>
              <a:rPr lang="en-US" dirty="0"/>
              <a:t>master page title</a:t>
            </a:r>
          </a:p>
        </p:txBody>
      </p:sp>
      <p:sp>
        <p:nvSpPr>
          <p:cNvPr id="2" name="Right Triangle 1">
            <a:extLst>
              <a:ext uri="{FF2B5EF4-FFF2-40B4-BE49-F238E27FC236}">
                <a16:creationId xmlns:a16="http://schemas.microsoft.com/office/drawing/2014/main" id="{7CD4C7FA-8777-C983-DA6D-D554C333D41F}"/>
              </a:ext>
            </a:extLst>
          </p:cNvPr>
          <p:cNvSpPr/>
          <p:nvPr userDrawn="1"/>
        </p:nvSpPr>
        <p:spPr>
          <a:xfrm rot="16200000">
            <a:off x="4054929" y="5197926"/>
            <a:ext cx="1023257" cy="105591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Buckeye Sans 2" pitchFamily="2" charset="77"/>
            </a:endParaRPr>
          </a:p>
        </p:txBody>
      </p:sp>
    </p:spTree>
    <p:extLst>
      <p:ext uri="{BB962C8B-B14F-4D97-AF65-F5344CB8AC3E}">
        <p14:creationId xmlns:p14="http://schemas.microsoft.com/office/powerpoint/2010/main" val="1139094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Content 8 - Multiple Pictures - dash">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3" name="Content Placeholder 3">
            <a:extLst>
              <a:ext uri="{FF2B5EF4-FFF2-40B4-BE49-F238E27FC236}">
                <a16:creationId xmlns:a16="http://schemas.microsoft.com/office/drawing/2014/main" id="{F8BB7286-594A-4C7F-91C3-90AF74F810BF}"/>
              </a:ext>
            </a:extLst>
          </p:cNvPr>
          <p:cNvSpPr>
            <a:spLocks noGrp="1"/>
          </p:cNvSpPr>
          <p:nvPr>
            <p:ph sz="half" idx="13"/>
          </p:nvPr>
        </p:nvSpPr>
        <p:spPr>
          <a:xfrm>
            <a:off x="5334037" y="3264591"/>
            <a:ext cx="5441197" cy="2428368"/>
          </a:xfrm>
        </p:spPr>
        <p:txBody>
          <a:bodyPr>
            <a:normAutofit/>
          </a:bodyPr>
          <a:lstStyle>
            <a:lvl1pPr marL="0" indent="0">
              <a:buNone/>
              <a:defRPr sz="2400">
                <a:solidFill>
                  <a:srgbClr val="6B6C6C"/>
                </a:solidFill>
              </a:defRPr>
            </a:lvl1pPr>
            <a:lvl2pPr marL="574675" indent="-282575">
              <a:buClr>
                <a:srgbClr val="C00000"/>
              </a:buClr>
              <a:buSzPct val="110000"/>
              <a:buFont typeface="Arial" panose="020B0604020202020204" pitchFamily="34" charset="0"/>
              <a:buChar char="•"/>
              <a:tabLst/>
              <a:defRPr sz="2000">
                <a:solidFill>
                  <a:srgbClr val="6B6C6C"/>
                </a:solidFill>
              </a:defRPr>
            </a:lvl2pPr>
            <a:lvl3pPr marL="1030288" indent="-228600">
              <a:buClr>
                <a:srgbClr val="C00000"/>
              </a:buClr>
              <a:buSzPct val="90000"/>
              <a:buFont typeface="Courier New" panose="02070309020205020404" pitchFamily="49" charset="0"/>
              <a:buChar char="o"/>
              <a:tabLst/>
              <a:defRPr sz="1800">
                <a:solidFill>
                  <a:srgbClr val="6B6C6C"/>
                </a:solidFill>
              </a:defRPr>
            </a:lvl3pPr>
            <a:lvl4pPr marL="1550988" indent="-271463">
              <a:buFont typeface="Arial" panose="020B0604020202020204" pitchFamily="34" charset="0"/>
              <a:buChar char="•"/>
              <a:tabLst/>
              <a:defRPr sz="1600">
                <a:solidFill>
                  <a:srgbClr val="6B6C6C"/>
                </a:solidFill>
              </a:defRPr>
            </a:lvl4pPr>
            <a:lvl5pPr marL="1828800" indent="0">
              <a:buNone/>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cxnSp>
        <p:nvCxnSpPr>
          <p:cNvPr id="14" name="Straight Connector 13">
            <a:extLst>
              <a:ext uri="{FF2B5EF4-FFF2-40B4-BE49-F238E27FC236}">
                <a16:creationId xmlns:a16="http://schemas.microsoft.com/office/drawing/2014/main" id="{7BC3CEE6-576D-4A25-8B6C-C2373DA1C88A}"/>
              </a:ext>
            </a:extLst>
          </p:cNvPr>
          <p:cNvCxnSpPr>
            <a:cxnSpLocks/>
          </p:cNvCxnSpPr>
          <p:nvPr userDrawn="1"/>
        </p:nvCxnSpPr>
        <p:spPr>
          <a:xfrm>
            <a:off x="5410237" y="3022392"/>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396873" y="427519"/>
            <a:ext cx="4469041" cy="2961495"/>
          </a:xfrm>
        </p:spPr>
        <p:txBody>
          <a:bodyPr anchor="ctr">
            <a:normAutofit/>
          </a:bodyPr>
          <a:lstStyle>
            <a:lvl1pPr marL="0" indent="0" algn="ctr">
              <a:buNone/>
              <a:defRPr sz="1400">
                <a:solidFill>
                  <a:schemeClr val="bg1">
                    <a:lumMod val="65000"/>
                  </a:schemeClr>
                </a:solidFill>
              </a:defRPr>
            </a:lvl1pPr>
          </a:lstStyle>
          <a:p>
            <a:r>
              <a:rPr lang="en-US" dirty="0"/>
              <a:t>Click to add picture</a:t>
            </a:r>
          </a:p>
        </p:txBody>
      </p:sp>
      <p:sp>
        <p:nvSpPr>
          <p:cNvPr id="11" name="Picture Placeholder 4">
            <a:extLst>
              <a:ext uri="{FF2B5EF4-FFF2-40B4-BE49-F238E27FC236}">
                <a16:creationId xmlns:a16="http://schemas.microsoft.com/office/drawing/2014/main" id="{BFAFE350-DAC2-4FA1-8058-2BB689DE6DEA}"/>
              </a:ext>
            </a:extLst>
          </p:cNvPr>
          <p:cNvSpPr>
            <a:spLocks noGrp="1"/>
          </p:cNvSpPr>
          <p:nvPr>
            <p:ph type="pic" sz="quarter" idx="16" hasCustomPrompt="1"/>
          </p:nvPr>
        </p:nvSpPr>
        <p:spPr>
          <a:xfrm>
            <a:off x="2677886" y="3494314"/>
            <a:ext cx="2188028" cy="2637900"/>
          </a:xfrm>
        </p:spPr>
        <p:txBody>
          <a:bodyPr anchor="ctr">
            <a:normAutofit/>
          </a:bodyPr>
          <a:lstStyle>
            <a:lvl1pPr marL="0" indent="0" algn="ctr">
              <a:buNone/>
              <a:defRPr sz="1400">
                <a:solidFill>
                  <a:schemeClr val="bg1">
                    <a:lumMod val="65000"/>
                  </a:schemeClr>
                </a:solidFill>
              </a:defRPr>
            </a:lvl1pPr>
          </a:lstStyle>
          <a:p>
            <a:r>
              <a:rPr lang="en-US" dirty="0"/>
              <a:t>Click to add picture</a:t>
            </a:r>
            <a:br>
              <a:rPr lang="en-US" dirty="0"/>
            </a:br>
            <a:r>
              <a:rPr lang="en-US" dirty="0"/>
              <a:t>(send to back)</a:t>
            </a:r>
          </a:p>
        </p:txBody>
      </p:sp>
      <p:sp>
        <p:nvSpPr>
          <p:cNvPr id="15" name="Title 1">
            <a:extLst>
              <a:ext uri="{FF2B5EF4-FFF2-40B4-BE49-F238E27FC236}">
                <a16:creationId xmlns:a16="http://schemas.microsoft.com/office/drawing/2014/main" id="{E79F3245-5C19-491B-A3C7-0953BE94EC53}"/>
              </a:ext>
            </a:extLst>
          </p:cNvPr>
          <p:cNvSpPr>
            <a:spLocks noGrp="1"/>
          </p:cNvSpPr>
          <p:nvPr>
            <p:ph type="title" hasCustomPrompt="1"/>
          </p:nvPr>
        </p:nvSpPr>
        <p:spPr>
          <a:xfrm>
            <a:off x="5334037" y="1653756"/>
            <a:ext cx="5441196" cy="1325563"/>
          </a:xfrm>
        </p:spPr>
        <p:txBody>
          <a:bodyPr anchor="t"/>
          <a:lstStyle>
            <a:lvl1pPr>
              <a:defRPr>
                <a:solidFill>
                  <a:srgbClr val="6B6C6C"/>
                </a:solidFill>
              </a:defRPr>
            </a:lvl1pPr>
          </a:lstStyle>
          <a:p>
            <a:r>
              <a:rPr lang="en-US" dirty="0"/>
              <a:t>Click to edit</a:t>
            </a:r>
            <a:br>
              <a:rPr lang="en-US" dirty="0"/>
            </a:br>
            <a:r>
              <a:rPr lang="en-US" dirty="0"/>
              <a:t>master page title</a:t>
            </a:r>
          </a:p>
        </p:txBody>
      </p:sp>
      <p:sp>
        <p:nvSpPr>
          <p:cNvPr id="25" name="Right Triangle 24">
            <a:extLst>
              <a:ext uri="{FF2B5EF4-FFF2-40B4-BE49-F238E27FC236}">
                <a16:creationId xmlns:a16="http://schemas.microsoft.com/office/drawing/2014/main" id="{C77F81DC-F781-47C2-4D3B-27EEE878F8AC}"/>
              </a:ext>
            </a:extLst>
          </p:cNvPr>
          <p:cNvSpPr/>
          <p:nvPr userDrawn="1"/>
        </p:nvSpPr>
        <p:spPr>
          <a:xfrm rot="16200000">
            <a:off x="4054929" y="5197926"/>
            <a:ext cx="1023257" cy="105591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Buckeye Sans 2" pitchFamily="2" charset="77"/>
            </a:endParaRPr>
          </a:p>
        </p:txBody>
      </p:sp>
      <p:sp>
        <p:nvSpPr>
          <p:cNvPr id="29" name="Picture Placeholder 4">
            <a:extLst>
              <a:ext uri="{FF2B5EF4-FFF2-40B4-BE49-F238E27FC236}">
                <a16:creationId xmlns:a16="http://schemas.microsoft.com/office/drawing/2014/main" id="{52F6D6FC-1A24-C778-124B-B4C5715A28CE}"/>
              </a:ext>
            </a:extLst>
          </p:cNvPr>
          <p:cNvSpPr>
            <a:spLocks noGrp="1"/>
          </p:cNvSpPr>
          <p:nvPr>
            <p:ph type="pic" sz="quarter" idx="17" hasCustomPrompt="1"/>
          </p:nvPr>
        </p:nvSpPr>
        <p:spPr>
          <a:xfrm>
            <a:off x="381000" y="3494314"/>
            <a:ext cx="2188029" cy="2637900"/>
          </a:xfrm>
        </p:spPr>
        <p:txBody>
          <a:bodyPr anchor="ctr">
            <a:normAutofit/>
          </a:bodyPr>
          <a:lstStyle>
            <a:lvl1pPr marL="0" indent="0" algn="ctr">
              <a:buNone/>
              <a:defRPr sz="1400">
                <a:solidFill>
                  <a:schemeClr val="bg1">
                    <a:lumMod val="65000"/>
                  </a:schemeClr>
                </a:solidFill>
              </a:defRPr>
            </a:lvl1pPr>
          </a:lstStyle>
          <a:p>
            <a:r>
              <a:rPr lang="en-US" dirty="0"/>
              <a:t>Click to add picture</a:t>
            </a:r>
            <a:br>
              <a:rPr lang="en-US" dirty="0"/>
            </a:br>
            <a:endParaRPr lang="en-US" dirty="0"/>
          </a:p>
        </p:txBody>
      </p:sp>
    </p:spTree>
    <p:extLst>
      <p:ext uri="{BB962C8B-B14F-4D97-AF65-F5344CB8AC3E}">
        <p14:creationId xmlns:p14="http://schemas.microsoft.com/office/powerpoint/2010/main" val="27037107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93F5652-5F8D-4F3B-BE45-6F2FE0F564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FDEF2A-FDC4-461B-A64A-242E9A04A071}"/>
              </a:ext>
            </a:extLst>
          </p:cNvPr>
          <p:cNvSpPr>
            <a:spLocks noGrp="1"/>
          </p:cNvSpPr>
          <p:nvPr>
            <p:ph type="sldNum" sz="quarter" idx="12"/>
          </p:nvPr>
        </p:nvSpPr>
        <p:spPr/>
        <p:txBody>
          <a:bodyPr/>
          <a:lstStyle/>
          <a:p>
            <a:fld id="{DFA4CD3D-26C8-47FF-8D13-9B32BAAB4735}" type="slidenum">
              <a:rPr lang="en-US" smtClean="0"/>
              <a:t>‹#›</a:t>
            </a:fld>
            <a:endParaRPr lang="en-US"/>
          </a:p>
        </p:txBody>
      </p:sp>
    </p:spTree>
    <p:extLst>
      <p:ext uri="{BB962C8B-B14F-4D97-AF65-F5344CB8AC3E}">
        <p14:creationId xmlns:p14="http://schemas.microsoft.com/office/powerpoint/2010/main" val="229764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BEA513-5076-4D62-8F85-69A918D7EFA4}"/>
              </a:ext>
            </a:extLst>
          </p:cNvPr>
          <p:cNvSpPr>
            <a:spLocks noGrp="1"/>
          </p:cNvSpPr>
          <p:nvPr>
            <p:ph type="title"/>
          </p:nvPr>
        </p:nvSpPr>
        <p:spPr>
          <a:xfrm>
            <a:off x="664028" y="365125"/>
            <a:ext cx="10515600" cy="1325563"/>
          </a:xfrm>
          <a:prstGeom prst="rect">
            <a:avLst/>
          </a:prstGeom>
        </p:spPr>
        <p:txBody>
          <a:bodyPr vert="horz" lIns="91440" tIns="45720" rIns="91440" bIns="45720" rtlCol="0" anchor="t">
            <a:normAutofit/>
          </a:bodyPr>
          <a:lstStyle/>
          <a:p>
            <a:r>
              <a:rPr lang="en-US" dirty="0"/>
              <a:t>Click to edit master page title</a:t>
            </a:r>
          </a:p>
        </p:txBody>
      </p:sp>
      <p:sp>
        <p:nvSpPr>
          <p:cNvPr id="3" name="Text Placeholder 2">
            <a:extLst>
              <a:ext uri="{FF2B5EF4-FFF2-40B4-BE49-F238E27FC236}">
                <a16:creationId xmlns:a16="http://schemas.microsoft.com/office/drawing/2014/main" id="{BB1855A3-A75E-4A34-A5A1-1B324FA10EF0}"/>
              </a:ext>
            </a:extLst>
          </p:cNvPr>
          <p:cNvSpPr>
            <a:spLocks noGrp="1"/>
          </p:cNvSpPr>
          <p:nvPr>
            <p:ph type="body" idx="1"/>
          </p:nvPr>
        </p:nvSpPr>
        <p:spPr>
          <a:xfrm>
            <a:off x="653142" y="1825625"/>
            <a:ext cx="10515600" cy="4351338"/>
          </a:xfrm>
          <a:prstGeom prst="rect">
            <a:avLst/>
          </a:prstGeom>
        </p:spPr>
        <p:txBody>
          <a:bodyPr vert="horz" lIns="91440" tIns="45720" rIns="91440" bIns="45720" rtlCol="0">
            <a:normAutofit/>
          </a:bodyPr>
          <a:lstStyle/>
          <a:p>
            <a:pPr lvl="0"/>
            <a:r>
              <a:rPr lang="en-US" dirty="0"/>
              <a:t>Click to edit master first level copy</a:t>
            </a:r>
          </a:p>
          <a:p>
            <a:pPr lvl="1"/>
            <a:r>
              <a:rPr lang="en-US" dirty="0"/>
              <a:t>Second level</a:t>
            </a:r>
          </a:p>
          <a:p>
            <a:pPr lvl="2"/>
            <a:r>
              <a:rPr lang="en-US" dirty="0"/>
              <a:t>Third level</a:t>
            </a:r>
          </a:p>
          <a:p>
            <a:pPr lvl="3"/>
            <a:r>
              <a:rPr lang="en-US" dirty="0"/>
              <a:t>Fourth level</a:t>
            </a:r>
          </a:p>
        </p:txBody>
      </p:sp>
      <p:pic>
        <p:nvPicPr>
          <p:cNvPr id="7" name="Picture 6">
            <a:extLst>
              <a:ext uri="{FF2B5EF4-FFF2-40B4-BE49-F238E27FC236}">
                <a16:creationId xmlns:a16="http://schemas.microsoft.com/office/drawing/2014/main" id="{F4663FBE-A0D1-4371-8BE2-6E00A4B835A4}"/>
              </a:ext>
            </a:extLst>
          </p:cNvPr>
          <p:cNvPicPr>
            <a:picLocks noChangeAspect="1"/>
          </p:cNvPicPr>
          <p:nvPr userDrawn="1"/>
        </p:nvPicPr>
        <p:blipFill>
          <a:blip r:embed="rId23">
            <a:extLst>
              <a:ext uri="{28A0092B-C50C-407E-A947-70E740481C1C}">
                <a14:useLocalDpi xmlns:a14="http://schemas.microsoft.com/office/drawing/2010/main" val="0"/>
              </a:ext>
            </a:extLst>
          </a:blip>
          <a:srcRect/>
          <a:stretch/>
        </p:blipFill>
        <p:spPr>
          <a:xfrm>
            <a:off x="401676" y="6331563"/>
            <a:ext cx="2382828" cy="341655"/>
          </a:xfrm>
          <a:prstGeom prst="rect">
            <a:avLst/>
          </a:prstGeom>
        </p:spPr>
      </p:pic>
      <p:sp>
        <p:nvSpPr>
          <p:cNvPr id="6" name="Slide Number Placeholder 5">
            <a:extLst>
              <a:ext uri="{FF2B5EF4-FFF2-40B4-BE49-F238E27FC236}">
                <a16:creationId xmlns:a16="http://schemas.microsoft.com/office/drawing/2014/main" id="{A888F603-DAEE-420E-95E6-F502567586B3}"/>
              </a:ext>
            </a:extLst>
          </p:cNvPr>
          <p:cNvSpPr>
            <a:spLocks noGrp="1"/>
          </p:cNvSpPr>
          <p:nvPr>
            <p:ph type="sldNum" sz="quarter" idx="4"/>
          </p:nvPr>
        </p:nvSpPr>
        <p:spPr>
          <a:xfrm>
            <a:off x="11297749" y="6304801"/>
            <a:ext cx="497378" cy="365125"/>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fld id="{DFA4CD3D-26C8-47FF-8D13-9B32BAAB4735}" type="slidenum">
              <a:rPr lang="en-US" smtClean="0"/>
              <a:pPr/>
              <a:t>‹#›</a:t>
            </a:fld>
            <a:endParaRPr lang="en-US" dirty="0"/>
          </a:p>
        </p:txBody>
      </p:sp>
      <p:sp>
        <p:nvSpPr>
          <p:cNvPr id="5" name="Footer Placeholder 4">
            <a:extLst>
              <a:ext uri="{FF2B5EF4-FFF2-40B4-BE49-F238E27FC236}">
                <a16:creationId xmlns:a16="http://schemas.microsoft.com/office/drawing/2014/main" id="{A5A501DD-FBD8-4A19-BD71-AB3CFFDE4DF5}"/>
              </a:ext>
            </a:extLst>
          </p:cNvPr>
          <p:cNvSpPr>
            <a:spLocks noGrp="1"/>
          </p:cNvSpPr>
          <p:nvPr>
            <p:ph type="ftr" sz="quarter" idx="3"/>
          </p:nvPr>
        </p:nvSpPr>
        <p:spPr>
          <a:xfrm>
            <a:off x="7055038" y="6296411"/>
            <a:ext cx="4114800" cy="365125"/>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endParaRPr lang="en-US" dirty="0"/>
          </a:p>
        </p:txBody>
      </p:sp>
    </p:spTree>
    <p:extLst>
      <p:ext uri="{BB962C8B-B14F-4D97-AF65-F5344CB8AC3E}">
        <p14:creationId xmlns:p14="http://schemas.microsoft.com/office/powerpoint/2010/main" val="3392148579"/>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61" r:id="rId3"/>
    <p:sldLayoutId id="2147483650" r:id="rId4"/>
    <p:sldLayoutId id="2147483676" r:id="rId5"/>
    <p:sldLayoutId id="2147483679" r:id="rId6"/>
    <p:sldLayoutId id="2147483678" r:id="rId7"/>
    <p:sldLayoutId id="2147483682" r:id="rId8"/>
    <p:sldLayoutId id="2147483662" r:id="rId9"/>
    <p:sldLayoutId id="2147483663" r:id="rId10"/>
    <p:sldLayoutId id="2147483665"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55" r:id="rId21"/>
  </p:sldLayoutIdLst>
  <p:hf hdr="0" dt="0"/>
  <p:txStyles>
    <p:titleStyle>
      <a:lvl1pPr algn="l" defTabSz="914400" rtl="0" eaLnBrk="1" latinLnBrk="0" hangingPunct="1">
        <a:lnSpc>
          <a:spcPct val="90000"/>
        </a:lnSpc>
        <a:spcBef>
          <a:spcPct val="0"/>
        </a:spcBef>
        <a:buNone/>
        <a:defRPr sz="4400" b="1" i="0" kern="1200">
          <a:solidFill>
            <a:srgbClr val="BA0C2F"/>
          </a:solidFill>
          <a:latin typeface="Buckeye Serif 2 Black" pitchFamily="2" charset="77"/>
          <a:ea typeface="Buckeye Serif 2 Black" pitchFamily="2" charset="77"/>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chemeClr val="tx1"/>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chemeClr val="tx1"/>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mailto:aliesha.fullerman@gmail.com" TargetMode="Externa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mailto:bin.sun.bs2@roche.com" TargetMode="Externa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3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g"/><Relationship Id="rId1" Type="http://schemas.openxmlformats.org/officeDocument/2006/relationships/slideLayout" Target="../slideLayouts/slideLayout3.xml"/><Relationship Id="rId4" Type="http://schemas.openxmlformats.org/officeDocument/2006/relationships/image" Target="../media/image38.jpeg"/></Relationships>
</file>

<file path=ppt/slides/_rels/slide5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3.xml"/><Relationship Id="rId4" Type="http://schemas.openxmlformats.org/officeDocument/2006/relationships/image" Target="../media/image44.jpg"/></Relationships>
</file>

<file path=ppt/slides/_rels/slide7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3.xml"/><Relationship Id="rId4" Type="http://schemas.openxmlformats.org/officeDocument/2006/relationships/image" Target="../media/image47.jpg"/></Relationships>
</file>

<file path=ppt/slides/_rels/slide7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3.xml"/><Relationship Id="rId4" Type="http://schemas.openxmlformats.org/officeDocument/2006/relationships/image" Target="../media/image54.gif"/></Relationships>
</file>

<file path=ppt/slides/_rels/slide8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9.xml"/></Relationships>
</file>

<file path=ppt/slides/_rels/slide10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9.xml"/></Relationships>
</file>

<file path=ppt/slides/_rels/slide1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3.xml"/><Relationship Id="rId4" Type="http://schemas.openxmlformats.org/officeDocument/2006/relationships/image" Target="../media/image63.jpeg"/></Relationships>
</file>

<file path=ppt/slides/_rels/slide1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image" Target="../media/image64.jpg"/><Relationship Id="rId1" Type="http://schemas.openxmlformats.org/officeDocument/2006/relationships/slideLayout" Target="../slideLayouts/slideLayout3.xml"/><Relationship Id="rId4" Type="http://schemas.openxmlformats.org/officeDocument/2006/relationships/image" Target="../media/image66.jpg"/></Relationships>
</file>

<file path=ppt/slides/_rels/slide1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g"/><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9.xml"/></Relationships>
</file>

<file path=ppt/slides/_rels/slide1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74.jpg"/><Relationship Id="rId1" Type="http://schemas.openxmlformats.org/officeDocument/2006/relationships/slideLayout" Target="../slideLayouts/slideLayout3.xml"/><Relationship Id="rId4" Type="http://schemas.openxmlformats.org/officeDocument/2006/relationships/image" Target="../media/image76.jpg"/></Relationships>
</file>

<file path=ppt/slides/_rels/slide1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3.xml"/><Relationship Id="rId4" Type="http://schemas.openxmlformats.org/officeDocument/2006/relationships/image" Target="../media/image79.jpg"/></Relationships>
</file>

<file path=ppt/slides/_rels/slide14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9.xml"/></Relationships>
</file>

<file path=ppt/slides/_rels/slide1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3.xml"/><Relationship Id="rId4" Type="http://schemas.openxmlformats.org/officeDocument/2006/relationships/image" Target="../media/image84.jpg"/></Relationships>
</file>

<file path=ppt/slides/_rels/slide1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3.xml"/><Relationship Id="rId4" Type="http://schemas.openxmlformats.org/officeDocument/2006/relationships/image" Target="../media/image87.jpg"/></Relationships>
</file>

<file path=ppt/slides/_rels/slide15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eg"/><Relationship Id="rId1" Type="http://schemas.openxmlformats.org/officeDocument/2006/relationships/slideLayout" Target="../slideLayouts/slideLayout9.xml"/></Relationships>
</file>

<file path=ppt/slides/_rels/slide16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9.xml"/></Relationships>
</file>

<file path=ppt/slides/_rels/slide16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9.xml"/></Relationships>
</file>

<file path=ppt/slides/_rels/slide16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g"/><Relationship Id="rId1" Type="http://schemas.openxmlformats.org/officeDocument/2006/relationships/slideLayout" Target="../slideLayouts/slideLayout9.xml"/></Relationships>
</file>

<file path=ppt/slides/_rels/slide17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9.xml"/><Relationship Id="rId4" Type="http://schemas.openxmlformats.org/officeDocument/2006/relationships/image" Target="../media/image9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5E5634-36AE-4A0C-9D29-500D94C2DDD2}"/>
              </a:ext>
            </a:extLst>
          </p:cNvPr>
          <p:cNvSpPr>
            <a:spLocks noGrp="1"/>
          </p:cNvSpPr>
          <p:nvPr>
            <p:ph type="ctrTitle"/>
          </p:nvPr>
        </p:nvSpPr>
        <p:spPr/>
        <p:txBody>
          <a:bodyPr/>
          <a:lstStyle/>
          <a:p>
            <a:r>
              <a:rPr lang="en-US" dirty="0"/>
              <a:t>Department of Statistics </a:t>
            </a:r>
            <a:br>
              <a:rPr lang="en-US" dirty="0"/>
            </a:br>
            <a:r>
              <a:rPr lang="en-US" sz="4000" dirty="0"/>
              <a:t>50</a:t>
            </a:r>
            <a:r>
              <a:rPr lang="en-US" sz="4000" baseline="30000" dirty="0"/>
              <a:t>th</a:t>
            </a:r>
            <a:r>
              <a:rPr lang="en-US" sz="4000" dirty="0"/>
              <a:t> Anniversary Alumni Updates </a:t>
            </a:r>
            <a:endParaRPr lang="en-US" dirty="0"/>
          </a:p>
        </p:txBody>
      </p:sp>
    </p:spTree>
    <p:extLst>
      <p:ext uri="{BB962C8B-B14F-4D97-AF65-F5344CB8AC3E}">
        <p14:creationId xmlns:p14="http://schemas.microsoft.com/office/powerpoint/2010/main" val="1854240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Abhaya </a:t>
            </a:r>
            <a:r>
              <a:rPr lang="en-US" dirty="0" err="1"/>
              <a:t>Indrayan</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1976 </a:t>
            </a:r>
          </a:p>
          <a:p>
            <a:pPr>
              <a:lnSpc>
                <a:spcPct val="100000"/>
              </a:lnSpc>
            </a:pPr>
            <a:r>
              <a:rPr lang="en-US" sz="1800" i="0" u="none" strike="noStrike" baseline="0" dirty="0">
                <a:latin typeface="+mn-lt"/>
                <a:ea typeface="Buckeye Serif" panose="00000500000000000000" pitchFamily="50" charset="0"/>
              </a:rPr>
              <a:t>Biostatistics, PhD</a:t>
            </a:r>
            <a:r>
              <a:rPr lang="en-US" sz="1800" dirty="0">
                <a:latin typeface="+mn-lt"/>
                <a:ea typeface="Buckeye Serif" panose="00000500000000000000" pitchFamily="50" charset="0"/>
              </a:rPr>
              <a:t> </a:t>
            </a:r>
            <a:r>
              <a:rPr lang="en-US" sz="1800" i="0" u="none" strike="noStrike" baseline="0" dirty="0">
                <a:latin typeface="+mn-lt"/>
                <a:ea typeface="Buckeye Serif" panose="00000500000000000000" pitchFamily="50" charset="0"/>
              </a:rPr>
              <a:t>1977 </a:t>
            </a:r>
          </a:p>
          <a:p>
            <a:pPr>
              <a:lnSpc>
                <a:spcPct val="100000"/>
              </a:lnSpc>
            </a:pPr>
            <a:endParaRPr lang="en-US" sz="1800" i="0" u="none" strike="noStrike" baseline="0"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Phone: </a:t>
            </a:r>
            <a:r>
              <a:rPr lang="en-US" sz="1800" dirty="0">
                <a:latin typeface="+mn-lt"/>
                <a:ea typeface="Buckeye Serif" panose="00000500000000000000" pitchFamily="50" charset="0"/>
              </a:rPr>
              <a:t>+919810315030 </a:t>
            </a:r>
          </a:p>
          <a:p>
            <a:pPr>
              <a:lnSpc>
                <a:spcPct val="100000"/>
              </a:lnSpc>
            </a:pPr>
            <a:r>
              <a:rPr lang="en-US" sz="1800" b="1" dirty="0">
                <a:latin typeface="+mn-lt"/>
                <a:ea typeface="Buckeye Serif" panose="00000500000000000000" pitchFamily="50" charset="0"/>
              </a:rPr>
              <a:t>Email address</a:t>
            </a:r>
            <a:r>
              <a:rPr lang="en-US" sz="1800" dirty="0">
                <a:latin typeface="+mn-lt"/>
                <a:ea typeface="Buckeye Serif" panose="00000500000000000000" pitchFamily="50" charset="0"/>
              </a:rPr>
              <a:t>: a.indrayan@gmail.com</a:t>
            </a: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dirty="0">
                <a:latin typeface="+mn-lt"/>
                <a:ea typeface="Buckeye Serif" panose="00000500000000000000" pitchFamily="50" charset="0"/>
              </a:rPr>
              <a:t>Biostatistics Consultant</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Max Healthcare Institute</a:t>
            </a:r>
          </a:p>
          <a:p>
            <a:pPr>
              <a:lnSpc>
                <a:spcPct val="100000"/>
              </a:lnSpc>
            </a:pP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069682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lstStyle/>
          <a:p>
            <a:r>
              <a:rPr lang="en-US" dirty="0"/>
              <a:t>Abhaya </a:t>
            </a:r>
            <a:r>
              <a:rPr lang="en-US" dirty="0" err="1"/>
              <a:t>Indrayan</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20938" y="450749"/>
            <a:ext cx="6096000" cy="5909310"/>
          </a:xfrm>
          <a:prstGeom prst="rect">
            <a:avLst/>
          </a:prstGeom>
          <a:noFill/>
        </p:spPr>
        <p:txBody>
          <a:bodyPr wrap="square">
            <a:spAutoFit/>
          </a:bodyPr>
          <a:lstStyle/>
          <a:p>
            <a:r>
              <a:rPr lang="en-US" sz="1800" b="1" i="0" u="none" strike="noStrike" baseline="0" dirty="0">
                <a:solidFill>
                  <a:srgbClr val="000000"/>
                </a:solidFill>
              </a:rPr>
              <a:t>Where are you now? </a:t>
            </a:r>
            <a:r>
              <a:rPr lang="en-US" sz="1800" b="0" i="0" u="none" strike="noStrike" baseline="0" dirty="0">
                <a:solidFill>
                  <a:srgbClr val="000000"/>
                </a:solidFill>
              </a:rPr>
              <a:t>Residing in Noida, near Delhi, India.</a:t>
            </a:r>
          </a:p>
          <a:p>
            <a:endParaRPr lang="en-US" b="1" dirty="0">
              <a:solidFill>
                <a:srgbClr val="000000"/>
              </a:solidFill>
            </a:endParaRPr>
          </a:p>
          <a:p>
            <a:r>
              <a:rPr lang="en-US" sz="1800" b="1" i="0" u="none" strike="noStrike" baseline="0" dirty="0">
                <a:solidFill>
                  <a:srgbClr val="000000"/>
                </a:solidFill>
              </a:rPr>
              <a:t>What have you been doing since you left Ohio State? </a:t>
            </a:r>
            <a:r>
              <a:rPr lang="en-US" sz="1800" b="0" i="0" u="none" strike="noStrike" baseline="0" dirty="0">
                <a:solidFill>
                  <a:srgbClr val="000000"/>
                </a:solidFill>
              </a:rPr>
              <a:t>Worked as Reader, then Professor and Head of the Department of Biostatistics and Medical Informatics, Delhi University College of Medical Sciences, Delhi. Have been Adviser to the World Health Organization, the World Bank, and UNAIDS for several projects. Authored six books including flagship Medical Biostatistics, now in its fourth edition, and Concise Encyclopedia of Biostatistics for Medical Professionals, both published by CRC Press, Boca Raton, FL. A total of nearly 300 publications including Personalized Statistical Medicine, objectively measurable biomarkers of positive health, adequacy assessment of prediction models, and simple and nonparametric method for assessing quantitative agreement.</a:t>
            </a:r>
          </a:p>
          <a:p>
            <a:endParaRPr lang="en-US" dirty="0">
              <a:solidFill>
                <a:srgbClr val="000000"/>
              </a:solidFill>
            </a:endParaRPr>
          </a:p>
          <a:p>
            <a:r>
              <a:rPr lang="en-US" sz="1800" b="1" i="0" u="none" strike="noStrike" baseline="0" dirty="0">
                <a:solidFill>
                  <a:srgbClr val="000000"/>
                </a:solidFill>
              </a:rPr>
              <a:t>What do you do for fun outside of work? </a:t>
            </a:r>
            <a:r>
              <a:rPr lang="en-US" sz="1800" b="0" i="0" u="none" strike="noStrike" baseline="0" dirty="0">
                <a:solidFill>
                  <a:srgbClr val="000000"/>
                </a:solidFill>
              </a:rPr>
              <a:t>Travel around the world - visited more than 50 cities in more than 20 countries with the family. Interested in gardening.</a:t>
            </a:r>
            <a:endParaRPr lang="en-US" dirty="0"/>
          </a:p>
        </p:txBody>
      </p:sp>
    </p:spTree>
    <p:extLst>
      <p:ext uri="{BB962C8B-B14F-4D97-AF65-F5344CB8AC3E}">
        <p14:creationId xmlns:p14="http://schemas.microsoft.com/office/powerpoint/2010/main" val="2956135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Abhaya </a:t>
            </a:r>
            <a:r>
              <a:rPr lang="en-US" sz="4000" kern="1200" dirty="0" err="1">
                <a:solidFill>
                  <a:srgbClr val="C00000"/>
                </a:solidFill>
                <a:latin typeface="+mj-lt"/>
                <a:ea typeface="+mj-ea"/>
                <a:cs typeface="+mj-cs"/>
              </a:rPr>
              <a:t>Indrayan</a:t>
            </a:r>
            <a:endParaRPr lang="en-US" sz="4000" kern="1200" dirty="0">
              <a:solidFill>
                <a:srgbClr val="C00000"/>
              </a:solidFill>
              <a:latin typeface="+mj-lt"/>
              <a:ea typeface="+mj-ea"/>
              <a:cs typeface="+mj-cs"/>
            </a:endParaRPr>
          </a:p>
        </p:txBody>
      </p:sp>
      <p:pic>
        <p:nvPicPr>
          <p:cNvPr id="19" name="Picture 18" descr="A person and child standing on a bridge with a large group of people on the side&#10;&#10;Description automatically generated">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16684" r="16663" b="-1"/>
          <a:stretch/>
        </p:blipFill>
        <p:spPr>
          <a:xfrm>
            <a:off x="4025185" y="1650521"/>
            <a:ext cx="4083406" cy="5207479"/>
          </a:xfrm>
          <a:prstGeom prst="rect">
            <a:avLst/>
          </a:prstGeom>
        </p:spPr>
      </p:pic>
      <p:pic>
        <p:nvPicPr>
          <p:cNvPr id="15" name="Picture 14" descr="A person standing at a podium&#10;&#10;Description automatically generated">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l="18076" r="23731" b="-2"/>
          <a:stretch/>
        </p:blipFill>
        <p:spPr>
          <a:xfrm>
            <a:off x="-1" y="1650521"/>
            <a:ext cx="4040515" cy="5207479"/>
          </a:xfrm>
          <a:prstGeom prst="rect">
            <a:avLst/>
          </a:prstGeom>
        </p:spPr>
      </p:pic>
      <p:pic>
        <p:nvPicPr>
          <p:cNvPr id="13" name="Picture 12" descr="A person holding a certificate and a statue of a deer&#10;&#10;Description automatically generated">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l="7765" r="12830" b="2"/>
          <a:stretch/>
        </p:blipFill>
        <p:spPr>
          <a:xfrm>
            <a:off x="8108592" y="1650521"/>
            <a:ext cx="4083406" cy="5207479"/>
          </a:xfrm>
          <a:prstGeom prst="rect">
            <a:avLst/>
          </a:prstGeom>
          <a:effectLst/>
        </p:spPr>
      </p:pic>
    </p:spTree>
    <p:extLst>
      <p:ext uri="{BB962C8B-B14F-4D97-AF65-F5344CB8AC3E}">
        <p14:creationId xmlns:p14="http://schemas.microsoft.com/office/powerpoint/2010/main" val="3795742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Adam Weimer</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76815"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a:t>
            </a:r>
            <a:r>
              <a:rPr lang="en-US" sz="1800" dirty="0">
                <a:latin typeface="+mn-lt"/>
                <a:ea typeface="Buckeye Serif" panose="00000500000000000000" pitchFamily="50" charset="0"/>
              </a:rPr>
              <a:t>2005</a:t>
            </a:r>
            <a:r>
              <a:rPr lang="en-US" sz="1800" i="0" u="none" strike="noStrike" baseline="0" dirty="0">
                <a:latin typeface="+mn-lt"/>
                <a:ea typeface="Buckeye Serif" panose="00000500000000000000" pitchFamily="50" charset="0"/>
              </a:rPr>
              <a:t> </a:t>
            </a: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Email address</a:t>
            </a:r>
            <a:r>
              <a:rPr lang="en-US" sz="1800" dirty="0">
                <a:latin typeface="+mn-lt"/>
                <a:ea typeface="Buckeye Serif" panose="00000500000000000000" pitchFamily="50" charset="0"/>
              </a:rPr>
              <a:t>: Adam.Weimer@SpencerResearch.com</a:t>
            </a:r>
            <a:endParaRPr lang="en-US" sz="1800" b="1" dirty="0">
              <a:latin typeface="+mn-lt"/>
              <a:ea typeface="Buckeye Serif" panose="00000500000000000000" pitchFamily="50" charset="0"/>
            </a:endParaRP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President and Owner</a:t>
            </a:r>
            <a:endParaRPr lang="en-US" sz="1800"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Spencer Research, Inc.</a:t>
            </a:r>
          </a:p>
          <a:p>
            <a:pPr>
              <a:lnSpc>
                <a:spcPct val="100000"/>
              </a:lnSpc>
            </a:pP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77857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lstStyle/>
          <a:p>
            <a:r>
              <a:rPr lang="en-US" dirty="0"/>
              <a:t>Adam Weimer</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20938" y="450749"/>
            <a:ext cx="6096000" cy="5355312"/>
          </a:xfrm>
          <a:prstGeom prst="rect">
            <a:avLst/>
          </a:prstGeom>
          <a:noFill/>
        </p:spPr>
        <p:txBody>
          <a:bodyPr wrap="square">
            <a:spAutoFit/>
          </a:bodyPr>
          <a:lstStyle/>
          <a:p>
            <a:r>
              <a:rPr lang="en-US" sz="1800" b="1" i="0" u="none" strike="noStrike" baseline="0" dirty="0">
                <a:solidFill>
                  <a:srgbClr val="000000"/>
                </a:solidFill>
              </a:rPr>
              <a:t>Where are you now? </a:t>
            </a:r>
            <a:r>
              <a:rPr lang="en-US" sz="1800" b="0" i="0" u="none" strike="noStrike" baseline="0" dirty="0">
                <a:solidFill>
                  <a:srgbClr val="000000"/>
                </a:solidFill>
              </a:rPr>
              <a:t>Columbus, Ohio</a:t>
            </a:r>
          </a:p>
          <a:p>
            <a:endParaRPr lang="en-US" b="1" dirty="0">
              <a:solidFill>
                <a:srgbClr val="000000"/>
              </a:solidFill>
            </a:endParaRPr>
          </a:p>
          <a:p>
            <a:pPr algn="l"/>
            <a:r>
              <a:rPr lang="en-US" sz="1800" b="1" i="0" u="none" strike="noStrike" baseline="0" dirty="0">
                <a:solidFill>
                  <a:srgbClr val="000000"/>
                </a:solidFill>
              </a:rPr>
              <a:t>What have you been doing since you left Ohio State? </a:t>
            </a:r>
            <a:r>
              <a:rPr lang="en-US" sz="1800" b="0" i="0" u="none" strike="noStrike" baseline="0" dirty="0"/>
              <a:t>Shortly after graduating, I took a position as the Statistician for Spencer Research — a consumer food and beverage market research company. My role and responsibilities expanded over the years, culminating in being named President in 2019. In 2021, my wife and I were given the opportunity to purchase the company. Since that time we have been focused on expanding our services and moving into international markets.</a:t>
            </a:r>
          </a:p>
          <a:p>
            <a:pPr algn="l"/>
            <a:endParaRPr lang="en-US" dirty="0">
              <a:solidFill>
                <a:srgbClr val="000000"/>
              </a:solidFill>
            </a:endParaRPr>
          </a:p>
          <a:p>
            <a:pPr algn="l"/>
            <a:r>
              <a:rPr lang="en-US" sz="1800" b="1" i="0" u="none" strike="noStrike" baseline="0" dirty="0">
                <a:solidFill>
                  <a:srgbClr val="000000"/>
                </a:solidFill>
              </a:rPr>
              <a:t>What do you do for fun outside of work? </a:t>
            </a:r>
            <a:r>
              <a:rPr lang="en-US" sz="1800" b="0" i="0" u="none" strike="noStrike" baseline="0" dirty="0"/>
              <a:t>My wife, </a:t>
            </a:r>
            <a:r>
              <a:rPr lang="en-US" sz="1800" b="0" i="0" u="none" strike="noStrike" baseline="0" dirty="0" err="1"/>
              <a:t>Maryn</a:t>
            </a:r>
            <a:r>
              <a:rPr lang="en-US" sz="1800" b="0" i="0" u="none" strike="noStrike" baseline="0" dirty="0"/>
              <a:t>, and I have two active teens (Jackson 16 and Claire 14). Both are swimmers for their high school and club teams, so we can often be found cheering them on from pool decks throughout Ohio. In my free time, I enjoy the peace and quite of hand tool woodworking, counter-balanced by playing the drums and guitar.</a:t>
            </a:r>
            <a:endParaRPr lang="en-US" dirty="0"/>
          </a:p>
        </p:txBody>
      </p:sp>
    </p:spTree>
    <p:extLst>
      <p:ext uri="{BB962C8B-B14F-4D97-AF65-F5344CB8AC3E}">
        <p14:creationId xmlns:p14="http://schemas.microsoft.com/office/powerpoint/2010/main" val="3547769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Akira </a:t>
            </a:r>
            <a:r>
              <a:rPr lang="en-US" dirty="0" err="1"/>
              <a:t>Horiguchi</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S</a:t>
            </a:r>
            <a:r>
              <a:rPr lang="en-US" sz="1800" i="0" u="none" strike="noStrike" baseline="0" dirty="0">
                <a:latin typeface="+mn-lt"/>
                <a:ea typeface="Buckeye Serif" panose="00000500000000000000" pitchFamily="50" charset="0"/>
              </a:rPr>
              <a:t>tatistics, PhD</a:t>
            </a:r>
            <a:r>
              <a:rPr lang="en-US" sz="1800" dirty="0">
                <a:latin typeface="+mn-lt"/>
                <a:ea typeface="Buckeye Serif" panose="00000500000000000000" pitchFamily="50" charset="0"/>
              </a:rPr>
              <a:t> 2020</a:t>
            </a:r>
            <a:endParaRPr lang="en-US" sz="1800" i="0" u="none" strike="noStrike" baseline="0" dirty="0">
              <a:latin typeface="+mn-lt"/>
              <a:ea typeface="Buckeye Serif" panose="00000500000000000000" pitchFamily="50" charset="0"/>
            </a:endParaRPr>
          </a:p>
          <a:p>
            <a:pPr>
              <a:lnSpc>
                <a:spcPct val="100000"/>
              </a:lnSpc>
            </a:pPr>
            <a:endParaRPr lang="en-US" sz="1800" i="0" u="none" strike="noStrike" baseline="0"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Email address</a:t>
            </a:r>
            <a:r>
              <a:rPr lang="en-US" sz="1800" dirty="0">
                <a:latin typeface="+mn-lt"/>
                <a:ea typeface="Buckeye Serif" panose="00000500000000000000" pitchFamily="50" charset="0"/>
              </a:rPr>
              <a:t>: ahoriguchi9991@gmail.com</a:t>
            </a: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dirty="0">
                <a:latin typeface="+mn-lt"/>
                <a:ea typeface="Buckeye Serif" panose="00000500000000000000" pitchFamily="50" charset="0"/>
              </a:rPr>
              <a:t>Visiting Assistant Professor</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Department of Statistics, University of California, Davis</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276695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lstStyle/>
          <a:p>
            <a:r>
              <a:rPr lang="en-US" dirty="0"/>
              <a:t>Akira </a:t>
            </a:r>
            <a:r>
              <a:rPr lang="en-US" dirty="0" err="1"/>
              <a:t>Horiguchi</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47315" y="1813556"/>
            <a:ext cx="6096000" cy="2585323"/>
          </a:xfrm>
          <a:prstGeom prst="rect">
            <a:avLst/>
          </a:prstGeom>
          <a:noFill/>
        </p:spPr>
        <p:txBody>
          <a:bodyPr wrap="square">
            <a:spAutoFit/>
          </a:bodyPr>
          <a:lstStyle/>
          <a:p>
            <a:r>
              <a:rPr lang="en-US" sz="1800" b="1" i="0" u="none" strike="noStrike" baseline="0" dirty="0">
                <a:solidFill>
                  <a:srgbClr val="000000"/>
                </a:solidFill>
              </a:rPr>
              <a:t>Where are you now? </a:t>
            </a:r>
            <a:r>
              <a:rPr lang="en-US" sz="1800" b="0" i="0" u="none" strike="noStrike" baseline="0" dirty="0">
                <a:solidFill>
                  <a:srgbClr val="000000"/>
                </a:solidFill>
              </a:rPr>
              <a:t>Davis, California</a:t>
            </a:r>
          </a:p>
          <a:p>
            <a:endParaRPr lang="en-US" b="1" dirty="0">
              <a:solidFill>
                <a:srgbClr val="000000"/>
              </a:solidFill>
            </a:endParaRPr>
          </a:p>
          <a:p>
            <a:r>
              <a:rPr lang="en-US" sz="1800" b="1" i="0" u="none" strike="noStrike" baseline="0" dirty="0">
                <a:solidFill>
                  <a:srgbClr val="000000"/>
                </a:solidFill>
              </a:rPr>
              <a:t>What have you been doing since you left Ohio State? I </a:t>
            </a:r>
            <a:r>
              <a:rPr lang="en-US" sz="1800" b="0" i="0" u="none" strike="noStrike" baseline="0" dirty="0">
                <a:solidFill>
                  <a:srgbClr val="000000"/>
                </a:solidFill>
              </a:rPr>
              <a:t>did a postdoc at Duke and am now a Visiting Assistant Professor at University of California Davis.</a:t>
            </a:r>
          </a:p>
          <a:p>
            <a:endParaRPr lang="en-US" dirty="0">
              <a:solidFill>
                <a:srgbClr val="000000"/>
              </a:solidFill>
            </a:endParaRPr>
          </a:p>
          <a:p>
            <a:r>
              <a:rPr lang="en-US" sz="1800" b="1" i="0" u="none" strike="noStrike" baseline="0" dirty="0">
                <a:solidFill>
                  <a:srgbClr val="000000"/>
                </a:solidFill>
              </a:rPr>
              <a:t>What do you do for fun outside of work? </a:t>
            </a:r>
            <a:r>
              <a:rPr lang="en-US" sz="1800" b="0" i="0" u="none" strike="noStrike" baseline="0" dirty="0">
                <a:solidFill>
                  <a:srgbClr val="000000"/>
                </a:solidFill>
              </a:rPr>
              <a:t>This summer I spent two months in Italy, one month in Singapore, and one week in Thailand!</a:t>
            </a:r>
            <a:endParaRPr lang="en-US" dirty="0"/>
          </a:p>
        </p:txBody>
      </p:sp>
    </p:spTree>
    <p:extLst>
      <p:ext uri="{BB962C8B-B14F-4D97-AF65-F5344CB8AC3E}">
        <p14:creationId xmlns:p14="http://schemas.microsoft.com/office/powerpoint/2010/main" val="87594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Akira </a:t>
            </a:r>
            <a:r>
              <a:rPr lang="en-US" sz="4000" kern="1200" dirty="0" err="1">
                <a:solidFill>
                  <a:srgbClr val="C00000"/>
                </a:solidFill>
                <a:latin typeface="+mj-lt"/>
                <a:ea typeface="+mj-ea"/>
                <a:cs typeface="+mj-cs"/>
              </a:rPr>
              <a:t>Horiguchi</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t="2177" b="2177"/>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l="20945" r="20945"/>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t="2177" b="2177"/>
          <a:stretch/>
        </p:blipFill>
        <p:spPr>
          <a:xfrm>
            <a:off x="8108592" y="1650521"/>
            <a:ext cx="4083406" cy="5207479"/>
          </a:xfrm>
          <a:prstGeom prst="rect">
            <a:avLst/>
          </a:prstGeom>
          <a:effectLst/>
        </p:spPr>
      </p:pic>
    </p:spTree>
    <p:extLst>
      <p:ext uri="{BB962C8B-B14F-4D97-AF65-F5344CB8AC3E}">
        <p14:creationId xmlns:p14="http://schemas.microsoft.com/office/powerpoint/2010/main" val="3405494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Aliesha </a:t>
            </a:r>
            <a:r>
              <a:rPr lang="en-US" dirty="0" err="1"/>
              <a:t>Fullerman</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S</a:t>
            </a:r>
            <a:r>
              <a:rPr lang="en-US" sz="1800" i="0" u="none" strike="noStrike" baseline="0" dirty="0">
                <a:latin typeface="+mn-lt"/>
                <a:ea typeface="Buckeye Serif" panose="00000500000000000000" pitchFamily="50" charset="0"/>
              </a:rPr>
              <a:t>tatistics, MS 2008</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a:t>
            </a:r>
            <a:r>
              <a:rPr lang="en-US" sz="1800" b="0" i="0" u="none" strike="noStrike" baseline="0" dirty="0">
                <a:latin typeface="+mn-lt"/>
              </a:rPr>
              <a:t>: 330-414-6388</a:t>
            </a:r>
          </a:p>
          <a:p>
            <a:pPr algn="l"/>
            <a:r>
              <a:rPr lang="en-US" sz="1800" b="1" i="0" u="none" strike="noStrike" baseline="0" dirty="0">
                <a:latin typeface="+mn-lt"/>
              </a:rPr>
              <a:t>Email address</a:t>
            </a:r>
            <a:r>
              <a:rPr lang="en-US" sz="1800" b="0" i="0" u="none" strike="noStrike" baseline="0" dirty="0">
                <a:latin typeface="+mn-lt"/>
              </a:rPr>
              <a:t>: </a:t>
            </a:r>
            <a:r>
              <a:rPr lang="en-US" sz="1800" b="0" i="0" u="none" strike="noStrike" baseline="0" dirty="0">
                <a:latin typeface="+mn-lt"/>
                <a:hlinkClick r:id="rId2">
                  <a:extLst>
                    <a:ext uri="{A12FA001-AC4F-418D-AE19-62706E023703}">
                      <ahyp:hlinkClr xmlns:ahyp="http://schemas.microsoft.com/office/drawing/2018/hyperlinkcolor" val="tx"/>
                    </a:ext>
                  </a:extLst>
                </a:hlinkClick>
              </a:rPr>
              <a:t>aliesha.fullerman@gmail.com</a:t>
            </a:r>
            <a:endParaRPr lang="en-US" sz="1800" b="0" i="0" u="none" strike="noStrike" baseline="0" dirty="0">
              <a:latin typeface="+mn-lt"/>
            </a:endParaRPr>
          </a:p>
          <a:p>
            <a:pPr algn="l"/>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dirty="0">
                <a:latin typeface="+mn-lt"/>
                <a:ea typeface="Buckeye Serif" panose="00000500000000000000" pitchFamily="50" charset="0"/>
              </a:rPr>
              <a:t>Director of Business Operations</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Tristar Transportation</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349566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Aliesha </a:t>
            </a:r>
            <a:r>
              <a:rPr lang="en-US" dirty="0" err="1"/>
              <a:t>Fullerman</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20938" y="450749"/>
            <a:ext cx="6531428" cy="6001643"/>
          </a:xfrm>
          <a:prstGeom prst="rect">
            <a:avLst/>
          </a:prstGeom>
          <a:noFill/>
        </p:spPr>
        <p:txBody>
          <a:bodyPr wrap="square">
            <a:spAutoFit/>
          </a:bodyPr>
          <a:lstStyle/>
          <a:p>
            <a:r>
              <a:rPr lang="en-US" sz="1600" b="1" i="0" u="none" strike="noStrike" baseline="0" dirty="0">
                <a:solidFill>
                  <a:srgbClr val="000000"/>
                </a:solidFill>
              </a:rPr>
              <a:t>Where are you now? </a:t>
            </a:r>
            <a:r>
              <a:rPr lang="en-US" sz="1600" b="0" i="0" u="none" strike="noStrike" baseline="0" dirty="0">
                <a:solidFill>
                  <a:srgbClr val="000000"/>
                </a:solidFill>
              </a:rPr>
              <a:t>I live in Worthington, OH with my husband Greg, our two daughters, Allie (13) and Lena (7), and our dog Hamilton.</a:t>
            </a:r>
          </a:p>
          <a:p>
            <a:endParaRPr lang="en-US" sz="1600" b="1" dirty="0">
              <a:solidFill>
                <a:srgbClr val="000000"/>
              </a:solidFill>
            </a:endParaRPr>
          </a:p>
          <a:p>
            <a:pPr algn="l"/>
            <a:r>
              <a:rPr lang="en-US" sz="1600" b="1" i="0" u="none" strike="noStrike" baseline="0" dirty="0">
                <a:solidFill>
                  <a:srgbClr val="000000"/>
                </a:solidFill>
              </a:rPr>
              <a:t>What have you been doing since you left Ohio State? </a:t>
            </a:r>
            <a:r>
              <a:rPr lang="en-US" sz="1600" b="0" i="0" u="none" strike="noStrike" baseline="0" dirty="0"/>
              <a:t>After I graduated, I spent nearly 14 years working in Marketing Analytics at Alliance Data (now Bread Financial) in Columbus. After a brief sojourn at Progressive Insurance post-pandemic, I decided to switch gears and move into a career that is more personally rewarding, and have been the Director of  Business Operations at Tristar Transportation for the last 2 years. I love working for a family business and hope to continue this path long term.</a:t>
            </a:r>
          </a:p>
          <a:p>
            <a:pPr algn="l"/>
            <a:endParaRPr lang="en-US" sz="1600" dirty="0">
              <a:solidFill>
                <a:srgbClr val="000000"/>
              </a:solidFill>
            </a:endParaRPr>
          </a:p>
          <a:p>
            <a:r>
              <a:rPr lang="en-US" sz="1600" b="1" i="0" u="none" strike="noStrike" baseline="0" dirty="0">
                <a:solidFill>
                  <a:srgbClr val="000000"/>
                </a:solidFill>
              </a:rPr>
              <a:t>What do you do for fun outside of work? </a:t>
            </a:r>
            <a:r>
              <a:rPr lang="en-US" sz="1600" i="0" u="none" strike="noStrike" baseline="0" dirty="0">
                <a:solidFill>
                  <a:srgbClr val="000000"/>
                </a:solidFill>
              </a:rPr>
              <a:t>I love spending time outdoors with my husband &amp; kids and our large extended family, whether it be hiking, biking, stand up paddle boarding, attending live music events or just exploring all of the different parks, trails, farmers markets and outdoor living spaces Columbus and the surrounding area has to offer. I am also a musical theatre lover raising a musical theatre performer, so we spend lots of time at different shows around town - from community theatre to HS to the many excellent professional productions that tour through town, we consume as much as we can! I also LOVE to travel but have to prioritize carefully during this extremely busy season of life.</a:t>
            </a:r>
            <a:endParaRPr lang="en-US" sz="1600" dirty="0"/>
          </a:p>
        </p:txBody>
      </p:sp>
    </p:spTree>
    <p:extLst>
      <p:ext uri="{BB962C8B-B14F-4D97-AF65-F5344CB8AC3E}">
        <p14:creationId xmlns:p14="http://schemas.microsoft.com/office/powerpoint/2010/main" val="3742037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Aliesha </a:t>
            </a:r>
            <a:r>
              <a:rPr lang="en-US" sz="4000" kern="1200" dirty="0" err="1">
                <a:solidFill>
                  <a:srgbClr val="C00000"/>
                </a:solidFill>
                <a:latin typeface="+mj-lt"/>
                <a:ea typeface="+mj-ea"/>
                <a:cs typeface="+mj-cs"/>
              </a:rPr>
              <a:t>Fullerman</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10793" r="10793"/>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l="11205" r="11205"/>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l="10793" r="10793"/>
          <a:stretch/>
        </p:blipFill>
        <p:spPr>
          <a:xfrm>
            <a:off x="8108592" y="1650521"/>
            <a:ext cx="4083406" cy="5207479"/>
          </a:xfrm>
          <a:prstGeom prst="rect">
            <a:avLst/>
          </a:prstGeom>
          <a:effectLst/>
        </p:spPr>
      </p:pic>
    </p:spTree>
    <p:extLst>
      <p:ext uri="{BB962C8B-B14F-4D97-AF65-F5344CB8AC3E}">
        <p14:creationId xmlns:p14="http://schemas.microsoft.com/office/powerpoint/2010/main" val="901473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Alyssa </a:t>
            </a:r>
            <a:r>
              <a:rPr lang="en-US" dirty="0" err="1"/>
              <a:t>Antonini</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Biostatistics, </a:t>
            </a:r>
            <a:r>
              <a:rPr lang="en-US" sz="1800" dirty="0">
                <a:latin typeface="+mn-lt"/>
                <a:ea typeface="Buckeye Serif" panose="00000500000000000000" pitchFamily="50" charset="0"/>
              </a:rPr>
              <a:t>PhD </a:t>
            </a:r>
            <a:r>
              <a:rPr lang="en-US" sz="1800" i="0" u="none" strike="noStrike" baseline="0" dirty="0">
                <a:latin typeface="+mn-lt"/>
                <a:ea typeface="Buckeye Serif" panose="00000500000000000000" pitchFamily="50" charset="0"/>
              </a:rPr>
              <a:t>2023</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a:t>
            </a:r>
            <a:r>
              <a:rPr lang="en-US" sz="1800" b="0" i="0" u="none" strike="noStrike" baseline="0" dirty="0">
                <a:latin typeface="+mn-lt"/>
              </a:rPr>
              <a:t>: 513-509-5569</a:t>
            </a:r>
          </a:p>
          <a:p>
            <a:pPr algn="l"/>
            <a:r>
              <a:rPr lang="en-US" sz="1800" b="1" i="0" u="none" strike="noStrike" baseline="0" dirty="0">
                <a:latin typeface="+mn-lt"/>
              </a:rPr>
              <a:t>Email address</a:t>
            </a:r>
            <a:r>
              <a:rPr lang="en-US" sz="1800" b="0" i="0" u="none" strike="noStrike" baseline="0" dirty="0">
                <a:latin typeface="+mn-lt"/>
              </a:rPr>
              <a:t>: akantonini44@gmail.com</a:t>
            </a:r>
          </a:p>
          <a:p>
            <a:pPr algn="l"/>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dirty="0">
                <a:latin typeface="+mn-lt"/>
                <a:ea typeface="Buckeye Serif" panose="00000500000000000000" pitchFamily="50" charset="0"/>
              </a:rPr>
              <a:t>Senior Researcher</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Ohio Colleges of Medicine Government Resource Center</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036615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Alyssa </a:t>
            </a:r>
            <a:r>
              <a:rPr lang="en-US" dirty="0" err="1"/>
              <a:t>Antonini</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20938" y="1166842"/>
            <a:ext cx="5982062" cy="4524315"/>
          </a:xfrm>
          <a:prstGeom prst="rect">
            <a:avLst/>
          </a:prstGeom>
          <a:noFill/>
        </p:spPr>
        <p:txBody>
          <a:bodyPr wrap="square">
            <a:spAutoFit/>
          </a:bodyPr>
          <a:lstStyle/>
          <a:p>
            <a:r>
              <a:rPr lang="en-US" b="1" i="0" u="none" strike="noStrike" baseline="0" dirty="0">
                <a:solidFill>
                  <a:srgbClr val="000000"/>
                </a:solidFill>
              </a:rPr>
              <a:t>Where are you now? </a:t>
            </a:r>
            <a:r>
              <a:rPr lang="en-US" dirty="0">
                <a:solidFill>
                  <a:srgbClr val="000000"/>
                </a:solidFill>
              </a:rPr>
              <a:t>Columbus, OH </a:t>
            </a:r>
          </a:p>
          <a:p>
            <a:endParaRPr lang="en-US" b="1" dirty="0">
              <a:solidFill>
                <a:srgbClr val="000000"/>
              </a:solidFill>
            </a:endParaRPr>
          </a:p>
          <a:p>
            <a:pPr algn="l"/>
            <a:r>
              <a:rPr lang="en-US" b="1" i="0" u="none" strike="noStrike" baseline="0" dirty="0">
                <a:solidFill>
                  <a:srgbClr val="000000"/>
                </a:solidFill>
              </a:rPr>
              <a:t>What have you been doing since you left Ohio State? </a:t>
            </a:r>
            <a:endParaRPr lang="en-US" dirty="0">
              <a:solidFill>
                <a:srgbClr val="000000"/>
              </a:solidFill>
            </a:endParaRPr>
          </a:p>
          <a:p>
            <a:pPr algn="l"/>
            <a:r>
              <a:rPr lang="en-US" b="0" i="0" u="none" strike="noStrike" baseline="0" dirty="0"/>
              <a:t>I am still at Ohio State, but now as a full time researcher at the GRC, where I work on state-funded research projects to improve healthcare access and quality in Ohio.</a:t>
            </a:r>
          </a:p>
          <a:p>
            <a:pPr algn="l"/>
            <a:endParaRPr lang="en-US" dirty="0">
              <a:solidFill>
                <a:srgbClr val="000000"/>
              </a:solidFill>
            </a:endParaRPr>
          </a:p>
          <a:p>
            <a:r>
              <a:rPr lang="en-US" b="1" i="0" u="none" strike="noStrike" baseline="0" dirty="0">
                <a:solidFill>
                  <a:srgbClr val="000000"/>
                </a:solidFill>
              </a:rPr>
              <a:t>What do you do for fun outside of work? </a:t>
            </a:r>
          </a:p>
          <a:p>
            <a:r>
              <a:rPr lang="en-US" dirty="0"/>
              <a:t>I have been married to my husband Greg now for about six months, and we have the two best cats ever, Frankie and George. Our favorite activities are traveling, hiking, running, and playing board games. And this time of year, we always try to get out to a couple of OSU football games, too. If I'm not doing any of those things, I'm probably reading a book or baking!</a:t>
            </a:r>
          </a:p>
        </p:txBody>
      </p:sp>
    </p:spTree>
    <p:extLst>
      <p:ext uri="{BB962C8B-B14F-4D97-AF65-F5344CB8AC3E}">
        <p14:creationId xmlns:p14="http://schemas.microsoft.com/office/powerpoint/2010/main" val="1862682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Alyssa </a:t>
            </a:r>
            <a:r>
              <a:rPr lang="en-US" sz="4000" kern="1200" dirty="0" err="1">
                <a:solidFill>
                  <a:srgbClr val="C00000"/>
                </a:solidFill>
                <a:latin typeface="+mj-lt"/>
                <a:ea typeface="+mj-ea"/>
                <a:cs typeface="+mj-cs"/>
              </a:rPr>
              <a:t>Antonini</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6001" r="6001"/>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1669" b="1669"/>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l="20913" r="20913"/>
          <a:stretch/>
        </p:blipFill>
        <p:spPr>
          <a:xfrm>
            <a:off x="8108592" y="1650521"/>
            <a:ext cx="4083406" cy="5207479"/>
          </a:xfrm>
          <a:prstGeom prst="rect">
            <a:avLst/>
          </a:prstGeom>
          <a:effectLst/>
        </p:spPr>
      </p:pic>
    </p:spTree>
    <p:extLst>
      <p:ext uri="{BB962C8B-B14F-4D97-AF65-F5344CB8AC3E}">
        <p14:creationId xmlns:p14="http://schemas.microsoft.com/office/powerpoint/2010/main" val="3944659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Amy </a:t>
            </a:r>
            <a:r>
              <a:rPr lang="en-US" dirty="0" err="1"/>
              <a:t>Ferketich</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MA 2001</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a:t>
            </a:r>
            <a:r>
              <a:rPr lang="en-US" sz="1800" b="0" i="0" u="none" strike="noStrike" baseline="0" dirty="0">
                <a:latin typeface="+mn-lt"/>
              </a:rPr>
              <a:t>: 614-354-1822</a:t>
            </a:r>
          </a:p>
          <a:p>
            <a:pPr algn="l"/>
            <a:r>
              <a:rPr lang="en-US" sz="1800" b="1" i="0" u="none" strike="noStrike" baseline="0" dirty="0">
                <a:latin typeface="+mn-lt"/>
              </a:rPr>
              <a:t>Email address</a:t>
            </a:r>
            <a:r>
              <a:rPr lang="en-US" sz="1800" b="0" i="0" u="none" strike="noStrike" baseline="0" dirty="0">
                <a:latin typeface="+mn-lt"/>
              </a:rPr>
              <a:t>: feretich.1@osu.edu</a:t>
            </a:r>
          </a:p>
          <a:p>
            <a:pPr algn="l"/>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dirty="0">
                <a:latin typeface="+mn-lt"/>
                <a:ea typeface="Buckeye Serif" panose="00000500000000000000" pitchFamily="50" charset="0"/>
              </a:rPr>
              <a:t>Associate Dean for Academic and Student Affairs and Professor</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The Ohio State University</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930397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Amy </a:t>
            </a:r>
            <a:r>
              <a:rPr lang="en-US" dirty="0" err="1"/>
              <a:t>Ferketich</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20938" y="450749"/>
            <a:ext cx="5982062" cy="5355312"/>
          </a:xfrm>
          <a:prstGeom prst="rect">
            <a:avLst/>
          </a:prstGeom>
          <a:noFill/>
        </p:spPr>
        <p:txBody>
          <a:bodyPr wrap="square">
            <a:spAutoFit/>
          </a:bodyPr>
          <a:lstStyle/>
          <a:p>
            <a:r>
              <a:rPr lang="en-US" b="1" i="0" u="none" strike="noStrike" baseline="0" dirty="0">
                <a:solidFill>
                  <a:srgbClr val="000000"/>
                </a:solidFill>
              </a:rPr>
              <a:t>Where are you now? </a:t>
            </a:r>
            <a:r>
              <a:rPr lang="en-US" sz="1800" b="0" i="0" u="none" strike="noStrike" baseline="0" dirty="0">
                <a:solidFill>
                  <a:srgbClr val="000000"/>
                </a:solidFill>
                <a:latin typeface="Helvetica" panose="020B0604020202020204" pitchFamily="34" charset="0"/>
              </a:rPr>
              <a:t>I am a faculty member in the College of Public Health at Ohio State.</a:t>
            </a:r>
          </a:p>
          <a:p>
            <a:endParaRPr lang="en-US" b="1" dirty="0">
              <a:solidFill>
                <a:srgbClr val="000000"/>
              </a:solidFill>
            </a:endParaRPr>
          </a:p>
          <a:p>
            <a:pPr algn="l"/>
            <a:r>
              <a:rPr lang="en-US" b="1" i="0" u="none" strike="noStrike" baseline="0" dirty="0">
                <a:solidFill>
                  <a:srgbClr val="000000"/>
                </a:solidFill>
              </a:rPr>
              <a:t>What have you been doing since you left Ohio State? </a:t>
            </a:r>
            <a:endParaRPr lang="en-US" dirty="0">
              <a:solidFill>
                <a:srgbClr val="000000"/>
              </a:solidFill>
            </a:endParaRPr>
          </a:p>
          <a:p>
            <a:r>
              <a:rPr lang="en-US" sz="1800" b="0" i="0" u="none" strike="noStrike" baseline="0" dirty="0">
                <a:solidFill>
                  <a:srgbClr val="000000"/>
                </a:solidFill>
                <a:latin typeface="Helvetica" panose="020B0604020202020204" pitchFamily="34" charset="0"/>
              </a:rPr>
              <a:t>I received my MAS while I was working on my PhD in public health with a specialization in epidemiology. Since I finished my degree, I have been a faculty member in the College of Public Health. Statistics pairs nicely with epidemiology, so I have always used what I learned in them AS program in my work (research, program and </a:t>
            </a:r>
            <a:r>
              <a:rPr lang="en-US" sz="1800" b="0" i="0" u="none" strike="noStrike" baseline="0" dirty="0" err="1">
                <a:solidFill>
                  <a:srgbClr val="000000"/>
                </a:solidFill>
                <a:latin typeface="Helvetica" panose="020B0604020202020204" pitchFamily="34" charset="0"/>
              </a:rPr>
              <a:t>studennt</a:t>
            </a:r>
            <a:r>
              <a:rPr lang="en-US" sz="1800" b="0" i="0" u="none" strike="noStrike" baseline="0" dirty="0">
                <a:solidFill>
                  <a:srgbClr val="000000"/>
                </a:solidFill>
                <a:latin typeface="Helvetica" panose="020B0604020202020204" pitchFamily="34" charset="0"/>
              </a:rPr>
              <a:t> assessment, etc.).</a:t>
            </a:r>
          </a:p>
          <a:p>
            <a:endParaRPr lang="en-US" dirty="0">
              <a:solidFill>
                <a:srgbClr val="000000"/>
              </a:solidFill>
            </a:endParaRPr>
          </a:p>
          <a:p>
            <a:r>
              <a:rPr lang="en-US" b="1" i="0" u="none" strike="noStrike" baseline="0" dirty="0">
                <a:solidFill>
                  <a:srgbClr val="000000"/>
                </a:solidFill>
              </a:rPr>
              <a:t>What do you do for fun outside of work? </a:t>
            </a:r>
          </a:p>
          <a:p>
            <a:r>
              <a:rPr lang="en-US" dirty="0"/>
              <a:t>My husband, Mario </a:t>
            </a:r>
            <a:r>
              <a:rPr lang="en-US" dirty="0" err="1"/>
              <a:t>Peruggia</a:t>
            </a:r>
            <a:r>
              <a:rPr lang="en-US" dirty="0"/>
              <a:t>, and I enjoy classical music performances and opera. We particularly like </a:t>
            </a:r>
            <a:r>
              <a:rPr lang="en-US" dirty="0" err="1"/>
              <a:t>ProMusica</a:t>
            </a:r>
            <a:r>
              <a:rPr lang="en-US" dirty="0"/>
              <a:t> and Opera Columbus. During the warmer months, we play pétanque (I describe this game as the French version of bocce!). Year-round, we like to hang out with our cats, Curly and Wren.</a:t>
            </a:r>
          </a:p>
        </p:txBody>
      </p:sp>
    </p:spTree>
    <p:extLst>
      <p:ext uri="{BB962C8B-B14F-4D97-AF65-F5344CB8AC3E}">
        <p14:creationId xmlns:p14="http://schemas.microsoft.com/office/powerpoint/2010/main" val="1248562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Amy </a:t>
            </a:r>
            <a:r>
              <a:rPr lang="en-US" sz="4000" kern="1200" dirty="0" err="1">
                <a:solidFill>
                  <a:srgbClr val="C00000"/>
                </a:solidFill>
                <a:latin typeface="+mj-lt"/>
                <a:ea typeface="+mj-ea"/>
                <a:cs typeface="+mj-cs"/>
              </a:rPr>
              <a:t>Ferketich</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6001" r="6001"/>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1669" b="1669"/>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l="20913" r="20913"/>
          <a:stretch/>
        </p:blipFill>
        <p:spPr>
          <a:xfrm>
            <a:off x="8108592" y="1650521"/>
            <a:ext cx="4083406" cy="5207479"/>
          </a:xfrm>
          <a:prstGeom prst="rect">
            <a:avLst/>
          </a:prstGeom>
          <a:effectLst/>
        </p:spPr>
      </p:pic>
    </p:spTree>
    <p:extLst>
      <p:ext uri="{BB962C8B-B14F-4D97-AF65-F5344CB8AC3E}">
        <p14:creationId xmlns:p14="http://schemas.microsoft.com/office/powerpoint/2010/main" val="3911885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542155"/>
          </a:xfrm>
        </p:spPr>
        <p:txBody>
          <a:bodyPr>
            <a:normAutofit fontScale="90000"/>
          </a:bodyPr>
          <a:lstStyle/>
          <a:p>
            <a:r>
              <a:rPr lang="en-US" dirty="0"/>
              <a:t>Aparna Huzurbazar</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gn="l"/>
            <a:r>
              <a:rPr lang="en-US" sz="1800" b="1" i="0" u="none" strike="noStrike" baseline="0" dirty="0">
                <a:latin typeface="+mn-lt"/>
              </a:rPr>
              <a:t>Email address</a:t>
            </a:r>
            <a:r>
              <a:rPr lang="en-US" sz="1800" b="0" i="0" u="none" strike="noStrike" baseline="0" dirty="0">
                <a:latin typeface="+mn-lt"/>
              </a:rPr>
              <a:t>: Aparna@lanl.gov</a:t>
            </a:r>
            <a:br>
              <a:rPr lang="en-US" sz="1800" b="0" i="0" u="none" strike="noStrike" baseline="0" dirty="0">
                <a:latin typeface="Aptos" panose="020B0004020202020204" pitchFamily="34" charset="0"/>
              </a:rPr>
            </a:br>
            <a:endParaRPr lang="en-US" sz="1800" b="1"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951369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Aparna Huzurbazar</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435238" y="1110172"/>
            <a:ext cx="5982062" cy="4247317"/>
          </a:xfrm>
          <a:prstGeom prst="rect">
            <a:avLst/>
          </a:prstGeom>
          <a:noFill/>
        </p:spPr>
        <p:txBody>
          <a:bodyPr wrap="square">
            <a:spAutoFit/>
          </a:bodyPr>
          <a:lstStyle/>
          <a:p>
            <a:r>
              <a:rPr lang="en-US" b="1" i="0" u="none" strike="noStrike" baseline="0" dirty="0">
                <a:solidFill>
                  <a:srgbClr val="000000"/>
                </a:solidFill>
              </a:rPr>
              <a:t>Where are you now? </a:t>
            </a:r>
          </a:p>
          <a:p>
            <a:r>
              <a:rPr lang="en-US" sz="1800" b="0" i="0" u="none" strike="noStrike" baseline="0" dirty="0">
                <a:solidFill>
                  <a:srgbClr val="000000"/>
                </a:solidFill>
                <a:latin typeface="Helvetica" panose="020B0604020202020204" pitchFamily="34" charset="0"/>
              </a:rPr>
              <a:t>My connection to OSU-Statistics is professionally and by marriage, so I consider myself part of OSU family. Laura Salter </a:t>
            </a:r>
            <a:r>
              <a:rPr lang="en-US" sz="1800" b="0" i="0" u="none" strike="noStrike" baseline="0" dirty="0" err="1">
                <a:solidFill>
                  <a:srgbClr val="000000"/>
                </a:solidFill>
                <a:latin typeface="Helvetica" panose="020B0604020202020204" pitchFamily="34" charset="0"/>
              </a:rPr>
              <a:t>Kubatko</a:t>
            </a:r>
            <a:r>
              <a:rPr lang="en-US" sz="1800" b="0" i="0" u="none" strike="noStrike" baseline="0" dirty="0">
                <a:solidFill>
                  <a:srgbClr val="000000"/>
                </a:solidFill>
                <a:latin typeface="Helvetica" panose="020B0604020202020204" pitchFamily="34" charset="0"/>
              </a:rPr>
              <a:t> was my colleague at the University of New Mexico and she introduced me to my now husband, Brian Williams. They were in grad school together along with Laura’s now husband, Justin </a:t>
            </a:r>
            <a:r>
              <a:rPr lang="en-US" sz="1800" b="0" i="0" u="none" strike="noStrike" baseline="0" dirty="0" err="1">
                <a:solidFill>
                  <a:srgbClr val="000000"/>
                </a:solidFill>
                <a:latin typeface="Helvetica" panose="020B0604020202020204" pitchFamily="34" charset="0"/>
              </a:rPr>
              <a:t>Kubatko</a:t>
            </a:r>
            <a:r>
              <a:rPr lang="en-US" sz="1800" b="0" i="0" u="none" strike="noStrike" baseline="0" dirty="0">
                <a:solidFill>
                  <a:srgbClr val="000000"/>
                </a:solidFill>
                <a:latin typeface="Helvetica" panose="020B0604020202020204" pitchFamily="34" charset="0"/>
              </a:rPr>
              <a:t>. </a:t>
            </a:r>
          </a:p>
          <a:p>
            <a:endParaRPr lang="en-US" sz="1800" b="0" i="0" u="none" strike="noStrike" baseline="0" dirty="0">
              <a:solidFill>
                <a:srgbClr val="000000"/>
              </a:solidFill>
              <a:latin typeface="Helvetica" panose="020B0604020202020204" pitchFamily="34" charset="0"/>
            </a:endParaRPr>
          </a:p>
          <a:p>
            <a:r>
              <a:rPr lang="en-US" sz="1800" b="0" i="0" u="none" strike="noStrike" baseline="0" dirty="0">
                <a:solidFill>
                  <a:srgbClr val="000000"/>
                </a:solidFill>
                <a:latin typeface="Helvetica" panose="020B0604020202020204" pitchFamily="34" charset="0"/>
              </a:rPr>
              <a:t>When Brian and I married, I realized that I had married into a Buckeye family. Brian’s parents, Brian H. and Lee Becker Williams met as undergraduates at OSU; my husband Brian did his PhD with Tom </a:t>
            </a:r>
            <a:r>
              <a:rPr lang="en-US" sz="1800" b="0" i="0" u="none" strike="noStrike" baseline="0" dirty="0" err="1">
                <a:solidFill>
                  <a:srgbClr val="000000"/>
                </a:solidFill>
                <a:latin typeface="Helvetica" panose="020B0604020202020204" pitchFamily="34" charset="0"/>
              </a:rPr>
              <a:t>Santner</a:t>
            </a:r>
            <a:r>
              <a:rPr lang="en-US" sz="1800" b="0" i="0" u="none" strike="noStrike" baseline="0" dirty="0">
                <a:solidFill>
                  <a:srgbClr val="000000"/>
                </a:solidFill>
                <a:latin typeface="Helvetica" panose="020B0604020202020204" pitchFamily="34" charset="0"/>
              </a:rPr>
              <a:t> and Bill </a:t>
            </a:r>
            <a:r>
              <a:rPr lang="en-US" sz="1800" b="0" i="0" u="none" strike="noStrike" baseline="0" dirty="0" err="1">
                <a:solidFill>
                  <a:srgbClr val="000000"/>
                </a:solidFill>
                <a:latin typeface="Helvetica" panose="020B0604020202020204" pitchFamily="34" charset="0"/>
              </a:rPr>
              <a:t>Notz</a:t>
            </a:r>
            <a:r>
              <a:rPr lang="en-US" sz="1800" b="0" i="0" u="none" strike="noStrike" baseline="0" dirty="0">
                <a:solidFill>
                  <a:srgbClr val="000000"/>
                </a:solidFill>
                <a:latin typeface="Helvetica" panose="020B0604020202020204" pitchFamily="34" charset="0"/>
              </a:rPr>
              <a:t>; and now, we are also Buckeye parents because our son, Rahul Williams, is sophomore at OSU in Engineering. </a:t>
            </a:r>
            <a:endParaRPr lang="en-US" dirty="0"/>
          </a:p>
        </p:txBody>
      </p:sp>
    </p:spTree>
    <p:extLst>
      <p:ext uri="{BB962C8B-B14F-4D97-AF65-F5344CB8AC3E}">
        <p14:creationId xmlns:p14="http://schemas.microsoft.com/office/powerpoint/2010/main" val="3165490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a:t>Aparna Huzurbazar</a:t>
            </a:r>
          </a:p>
        </p:txBody>
      </p:sp>
      <p:pic>
        <p:nvPicPr>
          <p:cNvPr id="5" name="Picture 4" descr="A group of people sitting at a table&#10;&#10;Description automatically generated">
            <a:extLst>
              <a:ext uri="{FF2B5EF4-FFF2-40B4-BE49-F238E27FC236}">
                <a16:creationId xmlns:a16="http://schemas.microsoft.com/office/drawing/2014/main" id="{CD5BB30A-B274-9BB9-C242-04CCF8B8081D}"/>
              </a:ext>
            </a:extLst>
          </p:cNvPr>
          <p:cNvPicPr>
            <a:picLocks noChangeAspect="1"/>
          </p:cNvPicPr>
          <p:nvPr/>
        </p:nvPicPr>
        <p:blipFill>
          <a:blip r:embed="rId2">
            <a:extLst>
              <a:ext uri="{28A0092B-C50C-407E-A947-70E740481C1C}">
                <a14:useLocalDpi xmlns:a14="http://schemas.microsoft.com/office/drawing/2010/main" val="0"/>
              </a:ext>
            </a:extLst>
          </a:blip>
          <a:srcRect t="1766" r="-1" b="15611"/>
          <a:stretch/>
        </p:blipFill>
        <p:spPr>
          <a:xfrm>
            <a:off x="664823" y="3718432"/>
            <a:ext cx="3918857" cy="2428368"/>
          </a:xfrm>
          <a:prstGeom prst="rect">
            <a:avLst/>
          </a:prstGeom>
          <a:noFill/>
        </p:spPr>
      </p:pic>
      <p:pic>
        <p:nvPicPr>
          <p:cNvPr id="3" name="Picture 2" descr="A group of people sitting at a table&#10;&#10;Description automatically generated">
            <a:extLst>
              <a:ext uri="{FF2B5EF4-FFF2-40B4-BE49-F238E27FC236}">
                <a16:creationId xmlns:a16="http://schemas.microsoft.com/office/drawing/2014/main" id="{B5E49F7D-3E88-D1E2-E925-AA48617E6481}"/>
              </a:ext>
            </a:extLst>
          </p:cNvPr>
          <p:cNvPicPr>
            <a:picLocks noChangeAspect="1"/>
          </p:cNvPicPr>
          <p:nvPr/>
        </p:nvPicPr>
        <p:blipFill>
          <a:blip r:embed="rId3">
            <a:extLst>
              <a:ext uri="{28A0092B-C50C-407E-A947-70E740481C1C}">
                <a14:useLocalDpi xmlns:a14="http://schemas.microsoft.com/office/drawing/2010/main" val="0"/>
              </a:ext>
            </a:extLst>
          </a:blip>
          <a:srcRect l="8663" r="2581" b="-3"/>
          <a:stretch/>
        </p:blipFill>
        <p:spPr>
          <a:xfrm>
            <a:off x="4855028" y="794657"/>
            <a:ext cx="6333671" cy="5352143"/>
          </a:xfrm>
          <a:prstGeom prst="rect">
            <a:avLst/>
          </a:prstGeom>
          <a:noFill/>
        </p:spPr>
      </p:pic>
    </p:spTree>
    <p:extLst>
      <p:ext uri="{BB962C8B-B14F-4D97-AF65-F5344CB8AC3E}">
        <p14:creationId xmlns:p14="http://schemas.microsoft.com/office/powerpoint/2010/main" val="245572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Bernhard Renard</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2005</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a:t>
            </a:r>
            <a:r>
              <a:rPr lang="en-US" sz="1800" b="0" i="0" u="none" strike="noStrike" baseline="0" dirty="0">
                <a:latin typeface="+mn-lt"/>
              </a:rPr>
              <a:t>: bernhard.renard@hpi.de</a:t>
            </a:r>
          </a:p>
          <a:p>
            <a:pPr algn="l"/>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CIDFont+F4"/>
              </a:rPr>
              <a:t>Professor</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HPI</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708449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Bernhard Renard</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20938" y="450749"/>
            <a:ext cx="5982062" cy="5816977"/>
          </a:xfrm>
          <a:prstGeom prst="rect">
            <a:avLst/>
          </a:prstGeom>
          <a:noFill/>
        </p:spPr>
        <p:txBody>
          <a:bodyPr wrap="square">
            <a:spAutoFit/>
          </a:bodyPr>
          <a:lstStyle/>
          <a:p>
            <a:r>
              <a:rPr lang="en-US" sz="1200" b="1" i="0" u="none" strike="noStrike" baseline="0" dirty="0"/>
              <a:t>Where are you now? </a:t>
            </a:r>
          </a:p>
          <a:p>
            <a:r>
              <a:rPr lang="en-US" sz="1200" b="0" i="0" u="none" strike="noStrike" baseline="0" dirty="0"/>
              <a:t>I am professor for data analytics and computational statistics and vice-dean at </a:t>
            </a:r>
            <a:r>
              <a:rPr lang="en-US" sz="1200" b="0" i="0" u="none" strike="noStrike" baseline="0" dirty="0" err="1"/>
              <a:t>Hasso</a:t>
            </a:r>
            <a:r>
              <a:rPr lang="en-US" sz="1200" b="0" i="0" u="none" strike="noStrike" baseline="0" dirty="0"/>
              <a:t> Plattner Institute in Berlin/Germany. I have an adjunct faculty appointment at Mount Sinai School of Medicine in New York City as well as a couple of joint grants and projects with colleagues in Boston – so I still do get to spend a couple of months a year in the states. My research is at the intersection of stats, explainable machine learning, and biomedical applications. I mostly focus on high-dimensional omics data (high-throughput genome sequencing, mass spec) and</a:t>
            </a:r>
          </a:p>
          <a:p>
            <a:r>
              <a:rPr lang="en-US" sz="1200" b="0" i="0" u="none" strike="noStrike" baseline="0" dirty="0"/>
              <a:t>electronic health records and mostly in the realm of infectious and gastrointestinal diseases.</a:t>
            </a:r>
          </a:p>
          <a:p>
            <a:endParaRPr lang="en-US" sz="1200" b="1" dirty="0"/>
          </a:p>
          <a:p>
            <a:pPr algn="l"/>
            <a:r>
              <a:rPr lang="en-US" sz="1200" b="1" i="0" u="none" strike="noStrike" baseline="0" dirty="0"/>
              <a:t>What have you been doing since you left Ohio State? </a:t>
            </a:r>
            <a:endParaRPr lang="en-US" sz="1200" dirty="0"/>
          </a:p>
          <a:p>
            <a:pPr algn="l"/>
            <a:r>
              <a:rPr lang="en-US" sz="1200" b="0" i="0" u="none" strike="noStrike" baseline="0" dirty="0"/>
              <a:t>After my time in OSU, I returned to my native Germany, got a PhD at the interface of computer science and stats advised by Fred </a:t>
            </a:r>
            <a:r>
              <a:rPr lang="en-US" sz="1200" b="0" i="0" u="none" strike="noStrike" baseline="0" dirty="0" err="1"/>
              <a:t>Hamprecht</a:t>
            </a:r>
            <a:r>
              <a:rPr lang="en-US" sz="1200" b="0" i="0" u="none" strike="noStrike" baseline="0" dirty="0"/>
              <a:t> in Heidelberg and Peter </a:t>
            </a:r>
            <a:r>
              <a:rPr lang="en-US" sz="1200" b="0" i="0" u="none" strike="noStrike" baseline="0" dirty="0" err="1"/>
              <a:t>Buhlmann</a:t>
            </a:r>
            <a:r>
              <a:rPr lang="en-US" sz="1200" b="0" i="0" u="none" strike="noStrike" baseline="0" dirty="0"/>
              <a:t> at ETH Zurich. I spent some time with the Steen &amp; Steen lab at Boston Children’s Hospital and Harvard Med before moving to industry. I built predictive models for RNA vaccine target selection in the early days of BioNTech (the company that later developed the Pfizer covid vaccine). Then, I joint the German public health institute and built up their department for methodology and research infrastructure before returning full-time to academia. Research has been going pretty well and I was fortunate to see my research being awarded among others an ERC grant (the rough European equivalent of an NSF career award), the German life science award as well as having seen some of our results being translated into regulatory-approved clinical/diagnostic products.</a:t>
            </a:r>
          </a:p>
          <a:p>
            <a:pPr algn="l"/>
            <a:endParaRPr lang="en-US" sz="1200" dirty="0"/>
          </a:p>
          <a:p>
            <a:r>
              <a:rPr lang="en-US" sz="1200" b="1" i="0" u="none" strike="noStrike" baseline="0" dirty="0"/>
              <a:t>What do you do for fun outside of work? </a:t>
            </a:r>
          </a:p>
          <a:p>
            <a:r>
              <a:rPr lang="en-US" sz="1200" dirty="0"/>
              <a:t>I got married (to Sabrina, who I had already been dating back in my days at Ohio State), we have two wonderful children (an 8 year old boy and an 11 year old girl), still love to play soccer (but have to admit that my son has already more skills than I do), still go everywhere by bike (at least 25 miles per day), and enjoy travelling the world.</a:t>
            </a:r>
          </a:p>
        </p:txBody>
      </p:sp>
    </p:spTree>
    <p:extLst>
      <p:ext uri="{BB962C8B-B14F-4D97-AF65-F5344CB8AC3E}">
        <p14:creationId xmlns:p14="http://schemas.microsoft.com/office/powerpoint/2010/main" val="2905593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dirty="0"/>
              <a:t>Bernhard Renard</a:t>
            </a:r>
          </a:p>
        </p:txBody>
      </p:sp>
      <p:pic>
        <p:nvPicPr>
          <p:cNvPr id="5" name="Picture 4">
            <a:extLst>
              <a:ext uri="{FF2B5EF4-FFF2-40B4-BE49-F238E27FC236}">
                <a16:creationId xmlns:a16="http://schemas.microsoft.com/office/drawing/2014/main" id="{CD5BB30A-B274-9BB9-C242-04CCF8B8081D}"/>
              </a:ext>
            </a:extLst>
          </p:cNvPr>
          <p:cNvPicPr>
            <a:picLocks noChangeAspect="1"/>
          </p:cNvPicPr>
          <p:nvPr/>
        </p:nvPicPr>
        <p:blipFill>
          <a:blip r:embed="rId2">
            <a:extLst>
              <a:ext uri="{28A0092B-C50C-407E-A947-70E740481C1C}">
                <a14:useLocalDpi xmlns:a14="http://schemas.microsoft.com/office/drawing/2010/main" val="0"/>
              </a:ext>
            </a:extLst>
          </a:blip>
          <a:srcRect t="3525" b="3525"/>
          <a:stretch/>
        </p:blipFill>
        <p:spPr>
          <a:xfrm>
            <a:off x="664823" y="3718432"/>
            <a:ext cx="3918857" cy="2428368"/>
          </a:xfrm>
          <a:prstGeom prst="rect">
            <a:avLst/>
          </a:prstGeom>
          <a:noFill/>
        </p:spPr>
      </p:pic>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3">
            <a:extLst>
              <a:ext uri="{28A0092B-C50C-407E-A947-70E740481C1C}">
                <a14:useLocalDpi xmlns:a14="http://schemas.microsoft.com/office/drawing/2010/main" val="0"/>
              </a:ext>
            </a:extLst>
          </a:blip>
          <a:srcRect l="5614" r="5614"/>
          <a:stretch/>
        </p:blipFill>
        <p:spPr>
          <a:xfrm>
            <a:off x="4855028" y="794657"/>
            <a:ext cx="6333671" cy="5352143"/>
          </a:xfrm>
          <a:prstGeom prst="rect">
            <a:avLst/>
          </a:prstGeom>
          <a:noFill/>
        </p:spPr>
      </p:pic>
    </p:spTree>
    <p:extLst>
      <p:ext uri="{BB962C8B-B14F-4D97-AF65-F5344CB8AC3E}">
        <p14:creationId xmlns:p14="http://schemas.microsoft.com/office/powerpoint/2010/main" val="1396975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Bin Sun</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2006</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317-760-8078</a:t>
            </a:r>
          </a:p>
          <a:p>
            <a:pPr algn="l"/>
            <a:r>
              <a:rPr lang="en-US" sz="1800" b="1" i="0" u="none" strike="noStrike" baseline="0" dirty="0">
                <a:latin typeface="+mn-lt"/>
              </a:rPr>
              <a:t>Email address: </a:t>
            </a:r>
            <a:r>
              <a:rPr lang="en-US" sz="1800" i="0" u="none" strike="noStrike" baseline="0" dirty="0">
                <a:latin typeface="+mn-lt"/>
                <a:hlinkClick r:id="rId2">
                  <a:extLst>
                    <a:ext uri="{A12FA001-AC4F-418D-AE19-62706E023703}">
                      <ahyp:hlinkClr xmlns:ahyp="http://schemas.microsoft.com/office/drawing/2018/hyperlinkcolor" val="tx"/>
                    </a:ext>
                  </a:extLst>
                </a:hlinkClick>
              </a:rPr>
              <a:t>bin.sun.bs2@ro</a:t>
            </a:r>
            <a:r>
              <a:rPr lang="en-US" sz="1800" i="0" u="none" strike="noStrike" baseline="0" dirty="0">
                <a:latin typeface="+mn-lt"/>
              </a:rPr>
              <a:t>c</a:t>
            </a:r>
            <a:r>
              <a:rPr lang="en-US" sz="1800" i="0" u="none" strike="noStrike" baseline="0" dirty="0">
                <a:latin typeface="+mn-lt"/>
                <a:hlinkClick r:id="rId2">
                  <a:extLst>
                    <a:ext uri="{A12FA001-AC4F-418D-AE19-62706E023703}">
                      <ahyp:hlinkClr xmlns:ahyp="http://schemas.microsoft.com/office/drawing/2018/hyperlinkcolor" val="tx"/>
                    </a:ext>
                  </a:extLst>
                </a:hlinkClick>
              </a:rPr>
              <a:t>he.com</a:t>
            </a:r>
            <a:endParaRPr lang="en-US" sz="1800" i="0" u="none" strike="noStrike" baseline="0" dirty="0">
              <a:latin typeface="+mn-lt"/>
            </a:endParaRPr>
          </a:p>
          <a:p>
            <a:pPr algn="l"/>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CIDFont+F4"/>
              </a:rPr>
              <a:t>Sr. Regulatory Affairs Manager</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Roche Diagnostics</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852688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Bin Sun</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56107" y="1039834"/>
            <a:ext cx="5982062" cy="4524315"/>
          </a:xfrm>
          <a:prstGeom prst="rect">
            <a:avLst/>
          </a:prstGeom>
          <a:noFill/>
        </p:spPr>
        <p:txBody>
          <a:bodyPr wrap="square">
            <a:spAutoFit/>
          </a:bodyPr>
          <a:lstStyle/>
          <a:p>
            <a:r>
              <a:rPr lang="en-US" b="1" i="0" u="none" strike="noStrike" baseline="0" dirty="0"/>
              <a:t>Where are you now?</a:t>
            </a:r>
          </a:p>
          <a:p>
            <a:r>
              <a:rPr lang="en-US" i="0" u="none" strike="noStrike" baseline="0" dirty="0"/>
              <a:t>I have been with Roche Diagnostics for 16 years, a global leader in the In Vitro Diagnostics industry. I manage pre-market clearance and approval of products from the US FDA, as well as regulatory approvals in international markets. My training in statistics at Ohio State laid a strong foundation for my career in the pharmaceutical and medical diagnostics industry.</a:t>
            </a:r>
          </a:p>
          <a:p>
            <a:endParaRPr lang="en-US" b="1" i="0" u="none" strike="noStrike" baseline="0" dirty="0"/>
          </a:p>
          <a:p>
            <a:r>
              <a:rPr lang="en-US" b="1" i="0" u="none" strike="noStrike" baseline="0" dirty="0"/>
              <a:t>What have you been doing since you left Ohio State?</a:t>
            </a:r>
          </a:p>
          <a:p>
            <a:r>
              <a:rPr lang="en-US" i="0" u="none" strike="noStrike" baseline="0" dirty="0"/>
              <a:t>I began my career in statistical consulting, then worked at the Indiana University School of Medicine and Eli Lilly before joining Roche Diagnostics in 2008.</a:t>
            </a:r>
          </a:p>
          <a:p>
            <a:endParaRPr lang="en-US" b="1" i="0" u="none" strike="noStrike" baseline="0" dirty="0"/>
          </a:p>
          <a:p>
            <a:r>
              <a:rPr lang="en-US" b="1" i="0" u="none" strike="noStrike" baseline="0" dirty="0"/>
              <a:t>What do you do for fun outside of work? </a:t>
            </a:r>
          </a:p>
          <a:p>
            <a:r>
              <a:rPr lang="en-US" i="0" u="none" strike="noStrike" baseline="0" dirty="0"/>
              <a:t>I enjoy traveling and hiking with my family</a:t>
            </a:r>
            <a:endParaRPr lang="en-US" dirty="0"/>
          </a:p>
        </p:txBody>
      </p:sp>
    </p:spTree>
    <p:extLst>
      <p:ext uri="{BB962C8B-B14F-4D97-AF65-F5344CB8AC3E}">
        <p14:creationId xmlns:p14="http://schemas.microsoft.com/office/powerpoint/2010/main" val="19809024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dirty="0"/>
              <a:t>Bin Sun</a:t>
            </a:r>
          </a:p>
        </p:txBody>
      </p:sp>
      <p:pic>
        <p:nvPicPr>
          <p:cNvPr id="5" name="Picture 4">
            <a:extLst>
              <a:ext uri="{FF2B5EF4-FFF2-40B4-BE49-F238E27FC236}">
                <a16:creationId xmlns:a16="http://schemas.microsoft.com/office/drawing/2014/main" id="{CD5BB30A-B274-9BB9-C242-04CCF8B8081D}"/>
              </a:ext>
            </a:extLst>
          </p:cNvPr>
          <p:cNvPicPr>
            <a:picLocks noChangeAspect="1"/>
          </p:cNvPicPr>
          <p:nvPr/>
        </p:nvPicPr>
        <p:blipFill>
          <a:blip r:embed="rId2">
            <a:extLst>
              <a:ext uri="{28A0092B-C50C-407E-A947-70E740481C1C}">
                <a14:useLocalDpi xmlns:a14="http://schemas.microsoft.com/office/drawing/2010/main" val="0"/>
              </a:ext>
            </a:extLst>
          </a:blip>
          <a:srcRect t="8685" b="8685"/>
          <a:stretch/>
        </p:blipFill>
        <p:spPr>
          <a:xfrm>
            <a:off x="664823" y="3718432"/>
            <a:ext cx="3918857" cy="2428368"/>
          </a:xfrm>
          <a:prstGeom prst="rect">
            <a:avLst/>
          </a:prstGeom>
          <a:noFill/>
        </p:spPr>
      </p:pic>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3">
            <a:extLst>
              <a:ext uri="{28A0092B-C50C-407E-A947-70E740481C1C}">
                <a14:useLocalDpi xmlns:a14="http://schemas.microsoft.com/office/drawing/2010/main" val="0"/>
              </a:ext>
            </a:extLst>
          </a:blip>
          <a:srcRect l="5614" r="5614"/>
          <a:stretch/>
        </p:blipFill>
        <p:spPr>
          <a:xfrm>
            <a:off x="4855028" y="794657"/>
            <a:ext cx="6333671" cy="5352143"/>
          </a:xfrm>
          <a:prstGeom prst="rect">
            <a:avLst/>
          </a:prstGeom>
          <a:noFill/>
        </p:spPr>
      </p:pic>
    </p:spTree>
    <p:extLst>
      <p:ext uri="{BB962C8B-B14F-4D97-AF65-F5344CB8AC3E}">
        <p14:creationId xmlns:p14="http://schemas.microsoft.com/office/powerpoint/2010/main" val="563842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err="1"/>
              <a:t>Blaza</a:t>
            </a:r>
            <a:r>
              <a:rPr lang="en-US" dirty="0"/>
              <a:t> Toman</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133204"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1987</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fr-FR" sz="1800" i="0" u="none" strike="noStrike" baseline="0" dirty="0">
                <a:latin typeface="+mn-lt"/>
              </a:rPr>
              <a:t>blaza.toman@nist.gov</a:t>
            </a:r>
            <a:endParaRPr lang="en-US" sz="1800" i="0" u="none" strike="noStrike" baseline="0" dirty="0">
              <a:latin typeface="+mn-lt"/>
            </a:endParaRPr>
          </a:p>
          <a:p>
            <a:pPr algn="l"/>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mn-lt"/>
              </a:rPr>
              <a:t>Mathematical statistician, retired</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National Institute of Standards and Technology</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845181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err="1"/>
              <a:t>Blaza</a:t>
            </a:r>
            <a:r>
              <a:rPr lang="en-US" dirty="0"/>
              <a:t> Toman</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24023" y="1720840"/>
            <a:ext cx="5982062" cy="3416320"/>
          </a:xfrm>
          <a:prstGeom prst="rect">
            <a:avLst/>
          </a:prstGeom>
          <a:noFill/>
        </p:spPr>
        <p:txBody>
          <a:bodyPr wrap="square">
            <a:spAutoFit/>
          </a:bodyPr>
          <a:lstStyle/>
          <a:p>
            <a:r>
              <a:rPr lang="en-US" b="1" i="0" u="none" strike="noStrike" baseline="0" dirty="0"/>
              <a:t>Where are you now?</a:t>
            </a:r>
          </a:p>
          <a:p>
            <a:r>
              <a:rPr lang="en-US" sz="1800" b="0" i="0" u="none" strike="noStrike" baseline="0" dirty="0"/>
              <a:t>Living in Maryland</a:t>
            </a:r>
            <a:endParaRPr lang="en-US" b="1" i="0" u="none" strike="noStrike" baseline="0" dirty="0"/>
          </a:p>
          <a:p>
            <a:endParaRPr lang="en-US" b="1" i="0" u="none" strike="noStrike" baseline="0" dirty="0"/>
          </a:p>
          <a:p>
            <a:r>
              <a:rPr lang="en-US" b="1" i="0" u="none" strike="noStrike" baseline="0" dirty="0"/>
              <a:t>What have you been doing since you left Ohio State?</a:t>
            </a:r>
          </a:p>
          <a:p>
            <a:r>
              <a:rPr lang="en-US" i="0" u="none" strike="noStrike" baseline="0" dirty="0"/>
              <a:t>Worked one year at Rutgers University, then at George Washington University Statistics Department for 12 years. Started at NIST in 2000 and just retired this year.</a:t>
            </a:r>
          </a:p>
          <a:p>
            <a:endParaRPr lang="en-US" b="1" i="0" u="none" strike="noStrike" baseline="0" dirty="0"/>
          </a:p>
          <a:p>
            <a:r>
              <a:rPr lang="en-US" b="1" i="0" u="none" strike="noStrike" baseline="0" dirty="0"/>
              <a:t>What do you do for fun outside of work? </a:t>
            </a:r>
          </a:p>
          <a:p>
            <a:r>
              <a:rPr lang="en-US" i="0" u="none" strike="noStrike" baseline="0" dirty="0"/>
              <a:t>I have two grown daughters. As a family we like to ski and hike. We also spend a lot of time in the Outer Banks of North Carolina fi shing and kayaking.</a:t>
            </a:r>
            <a:endParaRPr lang="en-US" dirty="0"/>
          </a:p>
        </p:txBody>
      </p:sp>
    </p:spTree>
    <p:extLst>
      <p:ext uri="{BB962C8B-B14F-4D97-AF65-F5344CB8AC3E}">
        <p14:creationId xmlns:p14="http://schemas.microsoft.com/office/powerpoint/2010/main" val="804055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dirty="0" err="1"/>
              <a:t>Blaza</a:t>
            </a:r>
            <a:r>
              <a:rPr lang="en-US" kern="1200" dirty="0"/>
              <a:t> Toman</a:t>
            </a:r>
          </a:p>
        </p:txBody>
      </p:sp>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2">
            <a:extLst>
              <a:ext uri="{28A0092B-C50C-407E-A947-70E740481C1C}">
                <a14:useLocalDpi xmlns:a14="http://schemas.microsoft.com/office/drawing/2010/main" val="0"/>
              </a:ext>
            </a:extLst>
          </a:blip>
          <a:srcRect t="13527" b="13527"/>
          <a:stretch/>
        </p:blipFill>
        <p:spPr>
          <a:xfrm>
            <a:off x="4855028" y="794657"/>
            <a:ext cx="6333671" cy="5352143"/>
          </a:xfrm>
          <a:prstGeom prst="rect">
            <a:avLst/>
          </a:prstGeom>
          <a:noFill/>
        </p:spPr>
      </p:pic>
    </p:spTree>
    <p:extLst>
      <p:ext uri="{BB962C8B-B14F-4D97-AF65-F5344CB8AC3E}">
        <p14:creationId xmlns:p14="http://schemas.microsoft.com/office/powerpoint/2010/main" val="256809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Bo Luan</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2022</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a:t>
            </a:r>
            <a:r>
              <a:rPr lang="en-US" sz="1800" b="0" i="0" u="none" strike="noStrike" baseline="0" dirty="0">
                <a:latin typeface="+mn-lt"/>
              </a:rPr>
              <a:t>: 312-593-8709</a:t>
            </a:r>
          </a:p>
          <a:p>
            <a:pPr algn="l"/>
            <a:r>
              <a:rPr lang="en-US" sz="1800" b="1" i="0" u="none" strike="noStrike" baseline="0" dirty="0">
                <a:latin typeface="+mn-lt"/>
              </a:rPr>
              <a:t>Email address</a:t>
            </a:r>
            <a:r>
              <a:rPr lang="en-US" sz="1800" b="0" i="0" u="none" strike="noStrike" baseline="0" dirty="0">
                <a:latin typeface="+mn-lt"/>
              </a:rPr>
              <a:t>: bluan.math@gmail.com</a:t>
            </a:r>
            <a:endParaRPr lang="en-US" sz="1800" b="1" dirty="0">
              <a:latin typeface="+mn-lt"/>
              <a:ea typeface="Buckeye Serif" panose="00000500000000000000" pitchFamily="50" charset="0"/>
            </a:endParaRP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dirty="0">
                <a:latin typeface="+mn-lt"/>
                <a:ea typeface="Buckeye Serif" panose="00000500000000000000" pitchFamily="50" charset="0"/>
              </a:rPr>
              <a:t>Data Scientist</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Google LLC</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98205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Bo Luan</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59392" y="2136338"/>
            <a:ext cx="5982062" cy="2585323"/>
          </a:xfrm>
          <a:prstGeom prst="rect">
            <a:avLst/>
          </a:prstGeom>
          <a:noFill/>
        </p:spPr>
        <p:txBody>
          <a:bodyPr wrap="square">
            <a:spAutoFit/>
          </a:bodyPr>
          <a:lstStyle/>
          <a:p>
            <a:r>
              <a:rPr lang="en-US" b="1" i="0" u="none" strike="noStrike" baseline="0" dirty="0">
                <a:solidFill>
                  <a:srgbClr val="000000"/>
                </a:solidFill>
              </a:rPr>
              <a:t>Where are you now? </a:t>
            </a:r>
            <a:r>
              <a:rPr lang="en-US" sz="1800" b="0" i="0" u="none" strike="noStrike" baseline="0" dirty="0">
                <a:solidFill>
                  <a:srgbClr val="000000"/>
                </a:solidFill>
                <a:latin typeface="Helvetica" panose="020B0604020202020204" pitchFamily="34" charset="0"/>
              </a:rPr>
              <a:t>I'm now living in Mountain View, CA.</a:t>
            </a:r>
          </a:p>
          <a:p>
            <a:endParaRPr lang="en-US" b="1" dirty="0">
              <a:solidFill>
                <a:srgbClr val="000000"/>
              </a:solidFill>
            </a:endParaRPr>
          </a:p>
          <a:p>
            <a:pPr algn="l"/>
            <a:r>
              <a:rPr lang="en-US" b="1" i="0" u="none" strike="noStrike" baseline="0" dirty="0">
                <a:solidFill>
                  <a:srgbClr val="000000"/>
                </a:solidFill>
              </a:rPr>
              <a:t>What have you been doing since you left Ohio State? </a:t>
            </a:r>
            <a:endParaRPr lang="en-US" dirty="0">
              <a:solidFill>
                <a:srgbClr val="000000"/>
              </a:solidFill>
            </a:endParaRPr>
          </a:p>
          <a:p>
            <a:r>
              <a:rPr lang="en-US" sz="1800" b="0" i="0" u="none" strike="noStrike" baseline="0" dirty="0">
                <a:solidFill>
                  <a:srgbClr val="000000"/>
                </a:solidFill>
                <a:latin typeface="Helvetica" panose="020B0604020202020204" pitchFamily="34" charset="0"/>
              </a:rPr>
              <a:t>I joined Google as a data scientist since leaving OSU.</a:t>
            </a:r>
          </a:p>
          <a:p>
            <a:endParaRPr lang="en-US" dirty="0">
              <a:solidFill>
                <a:srgbClr val="000000"/>
              </a:solidFill>
            </a:endParaRPr>
          </a:p>
          <a:p>
            <a:r>
              <a:rPr lang="en-US" b="1" i="0" u="none" strike="noStrike" baseline="0" dirty="0">
                <a:solidFill>
                  <a:srgbClr val="000000"/>
                </a:solidFill>
              </a:rPr>
              <a:t>What do you do for fun outside of work? </a:t>
            </a:r>
          </a:p>
          <a:p>
            <a:r>
              <a:rPr lang="en-US" dirty="0"/>
              <a:t>I like travelling, hiking, climbing and photography outside of work</a:t>
            </a:r>
          </a:p>
        </p:txBody>
      </p:sp>
    </p:spTree>
    <p:extLst>
      <p:ext uri="{BB962C8B-B14F-4D97-AF65-F5344CB8AC3E}">
        <p14:creationId xmlns:p14="http://schemas.microsoft.com/office/powerpoint/2010/main" val="1609879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Bo Luan</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23862" r="23862"/>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l="20904" r="20904"/>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l="20595" r="20595"/>
          <a:stretch/>
        </p:blipFill>
        <p:spPr>
          <a:xfrm>
            <a:off x="8108592" y="1650521"/>
            <a:ext cx="4083406" cy="5207479"/>
          </a:xfrm>
          <a:prstGeom prst="rect">
            <a:avLst/>
          </a:prstGeom>
          <a:effectLst/>
        </p:spPr>
      </p:pic>
    </p:spTree>
    <p:extLst>
      <p:ext uri="{BB962C8B-B14F-4D97-AF65-F5344CB8AC3E}">
        <p14:creationId xmlns:p14="http://schemas.microsoft.com/office/powerpoint/2010/main" val="492079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Brian J. Williams</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2000</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b="0" i="0" u="none" strike="noStrike" baseline="0" dirty="0">
                <a:latin typeface="Aptos" panose="020B0004020202020204" pitchFamily="34" charset="0"/>
              </a:rPr>
              <a:t>brianw525@gmail.com</a:t>
            </a:r>
          </a:p>
          <a:p>
            <a:pPr algn="l"/>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Aptos" panose="020B0004020202020204" pitchFamily="34" charset="0"/>
              </a:rPr>
              <a:t>Scientist</a:t>
            </a:r>
          </a:p>
          <a:p>
            <a:pPr>
              <a:lnSpc>
                <a:spcPct val="100000"/>
              </a:lnSpc>
            </a:pPr>
            <a:r>
              <a:rPr lang="en-US" sz="1800" b="1" dirty="0">
                <a:latin typeface="+mn-lt"/>
                <a:ea typeface="Buckeye Serif" panose="00000500000000000000" pitchFamily="50" charset="0"/>
              </a:rPr>
              <a:t>Company: </a:t>
            </a:r>
            <a:r>
              <a:rPr lang="en-US" sz="1800" b="0" i="0" u="none" strike="noStrike" baseline="0" dirty="0">
                <a:latin typeface="Aptos" panose="020B0004020202020204" pitchFamily="34" charset="0"/>
              </a:rPr>
              <a:t>Los Alamos National Laboratory</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157288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Brian J. Williams</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56107" y="1720840"/>
            <a:ext cx="5982062" cy="3416320"/>
          </a:xfrm>
          <a:prstGeom prst="rect">
            <a:avLst/>
          </a:prstGeom>
          <a:noFill/>
        </p:spPr>
        <p:txBody>
          <a:bodyPr wrap="square">
            <a:spAutoFit/>
          </a:bodyPr>
          <a:lstStyle/>
          <a:p>
            <a:r>
              <a:rPr lang="en-US" b="1" i="0" u="none" strike="noStrike" baseline="0" dirty="0"/>
              <a:t>Where are you now?</a:t>
            </a:r>
          </a:p>
          <a:p>
            <a:r>
              <a:rPr lang="en-US" sz="1800" b="0" i="0" u="none" strike="noStrike" baseline="0" dirty="0">
                <a:latin typeface="Aptos" panose="020B0004020202020204" pitchFamily="34" charset="0"/>
              </a:rPr>
              <a:t>I am a research scientist at Los Alamos National Laboratory (LANL).</a:t>
            </a:r>
          </a:p>
          <a:p>
            <a:endParaRPr lang="en-US" b="1" i="0" u="none" strike="noStrike" baseline="0" dirty="0"/>
          </a:p>
          <a:p>
            <a:r>
              <a:rPr lang="en-US" b="1" i="0" u="none" strike="noStrike" baseline="0" dirty="0"/>
              <a:t>What have you been doing since you left Ohio State?</a:t>
            </a:r>
          </a:p>
          <a:p>
            <a:pPr algn="l"/>
            <a:r>
              <a:rPr lang="en-US" sz="1800" b="0" i="0" u="none" strike="noStrike" baseline="0" dirty="0">
                <a:latin typeface="Aptos" panose="020B0004020202020204" pitchFamily="34" charset="0"/>
              </a:rPr>
              <a:t>Upon graduation, I worked at the RAND Corporation, Santa Monica, CA, before moving to LANL. I have been primarily working in the statistics profession with an emphasis on</a:t>
            </a:r>
          </a:p>
          <a:p>
            <a:pPr algn="l"/>
            <a:r>
              <a:rPr lang="en-US" sz="1800" b="0" i="0" u="none" strike="noStrike" baseline="0" dirty="0">
                <a:latin typeface="Aptos" panose="020B0004020202020204" pitchFamily="34" charset="0"/>
              </a:rPr>
              <a:t>national security applications.</a:t>
            </a:r>
          </a:p>
          <a:p>
            <a:pPr algn="l"/>
            <a:endParaRPr lang="en-US" b="1" i="0" u="none" strike="noStrike" baseline="0" dirty="0"/>
          </a:p>
          <a:p>
            <a:r>
              <a:rPr lang="en-US" b="1" i="0" u="none" strike="noStrike" baseline="0" dirty="0"/>
              <a:t>What do you do for fun outside of work? </a:t>
            </a:r>
          </a:p>
          <a:p>
            <a:r>
              <a:rPr lang="en-US" sz="1800" b="0" i="0" u="none" strike="noStrike" baseline="0" dirty="0">
                <a:latin typeface="Aptos" panose="020B0004020202020204" pitchFamily="34" charset="0"/>
              </a:rPr>
              <a:t>Hiking, skiing, traveling, and enjoying the NM outdoors.</a:t>
            </a:r>
            <a:endParaRPr lang="en-US" dirty="0"/>
          </a:p>
        </p:txBody>
      </p:sp>
    </p:spTree>
    <p:extLst>
      <p:ext uri="{BB962C8B-B14F-4D97-AF65-F5344CB8AC3E}">
        <p14:creationId xmlns:p14="http://schemas.microsoft.com/office/powerpoint/2010/main" val="1121140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Brian J. Williams</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20595" r="20595"/>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1669" b="1669"/>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t="2177" b="2177"/>
          <a:stretch/>
        </p:blipFill>
        <p:spPr>
          <a:xfrm>
            <a:off x="8108592" y="1650521"/>
            <a:ext cx="4083406" cy="5207479"/>
          </a:xfrm>
          <a:prstGeom prst="rect">
            <a:avLst/>
          </a:prstGeom>
          <a:effectLst/>
        </p:spPr>
      </p:pic>
    </p:spTree>
    <p:extLst>
      <p:ext uri="{BB962C8B-B14F-4D97-AF65-F5344CB8AC3E}">
        <p14:creationId xmlns:p14="http://schemas.microsoft.com/office/powerpoint/2010/main" val="433481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Brian Wynne</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1994</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b="0" i="0" u="none" strike="noStrike" baseline="0" dirty="0">
                <a:latin typeface="+mn-lt"/>
              </a:rPr>
              <a:t>brianwynne@yahoo.com</a:t>
            </a:r>
          </a:p>
          <a:p>
            <a:pPr algn="l"/>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mn-lt"/>
              </a:rPr>
              <a:t>Executive Director, Advanced Analytics</a:t>
            </a:r>
          </a:p>
          <a:p>
            <a:pPr>
              <a:lnSpc>
                <a:spcPct val="100000"/>
              </a:lnSpc>
            </a:pPr>
            <a:r>
              <a:rPr lang="en-US" sz="1800" b="1" dirty="0">
                <a:latin typeface="+mn-lt"/>
                <a:ea typeface="Buckeye Serif" panose="00000500000000000000" pitchFamily="50" charset="0"/>
              </a:rPr>
              <a:t>Company: </a:t>
            </a:r>
            <a:r>
              <a:rPr lang="en-US" sz="1800" b="0" i="0" u="none" strike="noStrike" baseline="0" dirty="0">
                <a:latin typeface="+mn-lt"/>
              </a:rPr>
              <a:t>Endo Pharmaceuticals</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628197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Brian Wynne</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80833" y="2866326"/>
            <a:ext cx="5982062" cy="646331"/>
          </a:xfrm>
          <a:prstGeom prst="rect">
            <a:avLst/>
          </a:prstGeom>
          <a:noFill/>
        </p:spPr>
        <p:txBody>
          <a:bodyPr wrap="square">
            <a:spAutoFit/>
          </a:bodyPr>
          <a:lstStyle/>
          <a:p>
            <a:r>
              <a:rPr lang="en-US" b="1" i="0" u="none" strike="noStrike" baseline="0" dirty="0"/>
              <a:t>Where are you now?</a:t>
            </a:r>
          </a:p>
          <a:p>
            <a:r>
              <a:rPr lang="en-US" sz="1800" b="0" i="0" u="none" strike="noStrike" baseline="0" dirty="0">
                <a:latin typeface="Aptos" panose="020B0004020202020204" pitchFamily="34" charset="0"/>
              </a:rPr>
              <a:t>Wayne, Pennsylvania </a:t>
            </a:r>
          </a:p>
        </p:txBody>
      </p:sp>
    </p:spTree>
    <p:extLst>
      <p:ext uri="{BB962C8B-B14F-4D97-AF65-F5344CB8AC3E}">
        <p14:creationId xmlns:p14="http://schemas.microsoft.com/office/powerpoint/2010/main" val="17597271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1" y="749234"/>
            <a:ext cx="6245499" cy="677062"/>
          </a:xfrm>
        </p:spPr>
        <p:txBody>
          <a:bodyPr>
            <a:normAutofit fontScale="90000"/>
          </a:bodyPr>
          <a:lstStyle/>
          <a:p>
            <a:r>
              <a:rPr lang="en-US" dirty="0"/>
              <a:t>Catherine Savino </a:t>
            </a:r>
            <a:r>
              <a:rPr lang="en-US" dirty="0" err="1"/>
              <a:t>Dolsen</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Science, MS 1991</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630-846-0068</a:t>
            </a:r>
          </a:p>
          <a:p>
            <a:pPr algn="l"/>
            <a:r>
              <a:rPr lang="en-US" sz="1800" b="1" i="0" u="none" strike="noStrike" baseline="0" dirty="0">
                <a:latin typeface="+mn-lt"/>
              </a:rPr>
              <a:t>Email address: </a:t>
            </a:r>
            <a:r>
              <a:rPr lang="en-US" sz="1800" i="0" u="none" strike="noStrike" baseline="0" dirty="0">
                <a:latin typeface="+mn-lt"/>
              </a:rPr>
              <a:t>Cathy.dolsen@gmail.com</a:t>
            </a:r>
            <a:endParaRPr lang="en-US" sz="1800" dirty="0">
              <a:latin typeface="+mn-lt"/>
              <a:ea typeface="Buckeye Serif" panose="00000500000000000000" pitchFamily="50" charset="0"/>
            </a:endParaRP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mn-lt"/>
              </a:rPr>
              <a:t>SVP, Account Management Strategy and Analytics</a:t>
            </a:r>
          </a:p>
          <a:p>
            <a:pPr>
              <a:lnSpc>
                <a:spcPct val="100000"/>
              </a:lnSpc>
            </a:pPr>
            <a:r>
              <a:rPr lang="en-US" sz="1800" b="1" dirty="0">
                <a:latin typeface="+mn-lt"/>
                <a:ea typeface="Buckeye Serif" panose="00000500000000000000" pitchFamily="50" charset="0"/>
              </a:rPr>
              <a:t>Company: </a:t>
            </a:r>
            <a:r>
              <a:rPr lang="en-US" sz="1800" b="0" i="0" u="none" strike="noStrike" baseline="0" dirty="0">
                <a:latin typeface="+mn-lt"/>
              </a:rPr>
              <a:t>Synchrony</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1227977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Catherine Savino </a:t>
            </a:r>
            <a:r>
              <a:rPr lang="en-US" dirty="0" err="1"/>
              <a:t>Dolsen</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441254" y="460010"/>
            <a:ext cx="5982062" cy="6494085"/>
          </a:xfrm>
          <a:prstGeom prst="rect">
            <a:avLst/>
          </a:prstGeom>
          <a:noFill/>
        </p:spPr>
        <p:txBody>
          <a:bodyPr wrap="square">
            <a:spAutoFit/>
          </a:bodyPr>
          <a:lstStyle/>
          <a:p>
            <a:r>
              <a:rPr lang="en-US" sz="1600" b="1" i="0" u="none" strike="noStrike" baseline="0" dirty="0"/>
              <a:t>Where are you now?</a:t>
            </a:r>
          </a:p>
          <a:p>
            <a:r>
              <a:rPr lang="en-US" sz="1600" i="0" u="none" strike="noStrike" baseline="0" dirty="0"/>
              <a:t>I work for Synchrony, a consumer financial service company. We provide credit cards for many retail clients, such as Lowe’s, Sam’s Club, JC </a:t>
            </a:r>
            <a:r>
              <a:rPr lang="en-US" sz="1600" i="0" u="none" strike="noStrike" baseline="0" dirty="0" err="1"/>
              <a:t>Pennys</a:t>
            </a:r>
            <a:r>
              <a:rPr lang="en-US" sz="1600" i="0" u="none" strike="noStrike" baseline="0" dirty="0"/>
              <a:t>, TJ Maxx, American Eagle and many more. In my current role, I am responsible for the team that provides credit line increases to customers we predict to be “good” credit risk, and credit line decreases to customers we predict to be “bad” credit risk. I am definitely using my stats degree!</a:t>
            </a:r>
          </a:p>
          <a:p>
            <a:endParaRPr lang="en-US" sz="1600" i="0" u="none" strike="noStrike" baseline="0" dirty="0"/>
          </a:p>
          <a:p>
            <a:r>
              <a:rPr lang="en-US" sz="1600" b="1" i="0" u="none" strike="noStrike" baseline="0" dirty="0"/>
              <a:t>What have you been doing since you left Ohio State?</a:t>
            </a:r>
          </a:p>
          <a:p>
            <a:r>
              <a:rPr lang="en-US" sz="1600" i="0" u="none" strike="noStrike" baseline="0" dirty="0"/>
              <a:t>My husband (Doug </a:t>
            </a:r>
            <a:r>
              <a:rPr lang="en-US" sz="1600" i="0" u="none" strike="noStrike" baseline="0" dirty="0" err="1"/>
              <a:t>Dolsen</a:t>
            </a:r>
            <a:r>
              <a:rPr lang="en-US" sz="1600" i="0" u="none" strike="noStrike" baseline="0" dirty="0"/>
              <a:t>) and I met in the Stats program at Ohio State! We have three children ages 18-24 and are both working in roles that involve statistics. I worked part-time when my children were young, and I’ve spend my entire career in the consumer finance industry. Much of my career was spend developing models that predict customer payment behavior on their credit cards and loans, similar to a FICO score. I worked for HSBC, Capital One and now Synchrony.</a:t>
            </a:r>
          </a:p>
          <a:p>
            <a:endParaRPr lang="en-US" sz="1600" i="0" u="none" strike="noStrike" baseline="0" dirty="0"/>
          </a:p>
          <a:p>
            <a:r>
              <a:rPr lang="en-US" sz="1600" b="1" i="0" u="none" strike="noStrike" baseline="0" dirty="0"/>
              <a:t>What do you do for fun outside of work? </a:t>
            </a:r>
          </a:p>
          <a:p>
            <a:r>
              <a:rPr lang="en-US" sz="1600" i="0" u="none" strike="noStrike" baseline="0" dirty="0"/>
              <a:t>We just became empty-nesters a few weeks ago, and since we can both work remotely, we plan to do some traveling and working from other locations. We enjoy skiing and hiking in the mountains. I love to do yoga.</a:t>
            </a:r>
          </a:p>
        </p:txBody>
      </p:sp>
    </p:spTree>
    <p:extLst>
      <p:ext uri="{BB962C8B-B14F-4D97-AF65-F5344CB8AC3E}">
        <p14:creationId xmlns:p14="http://schemas.microsoft.com/office/powerpoint/2010/main" val="15904132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1" y="749234"/>
            <a:ext cx="6245499" cy="677062"/>
          </a:xfrm>
        </p:spPr>
        <p:txBody>
          <a:bodyPr>
            <a:normAutofit fontScale="90000"/>
          </a:bodyPr>
          <a:lstStyle/>
          <a:p>
            <a:r>
              <a:rPr lang="en-US" dirty="0" err="1"/>
              <a:t>Changyi</a:t>
            </a:r>
            <a:r>
              <a:rPr lang="en-US" dirty="0"/>
              <a:t> Park</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a:t>
            </a:r>
            <a:r>
              <a:rPr lang="en-US" sz="1800" dirty="0">
                <a:latin typeface="+mn-lt"/>
                <a:ea typeface="Buckeye Serif" panose="00000500000000000000" pitchFamily="50" charset="0"/>
              </a:rPr>
              <a:t>2005</a:t>
            </a:r>
            <a:endParaRPr lang="en-US" sz="1800" i="0" u="none" strike="noStrike" baseline="0" dirty="0">
              <a:latin typeface="+mn-lt"/>
              <a:ea typeface="Buckeye Serif" panose="00000500000000000000" pitchFamily="50" charset="0"/>
            </a:endParaRP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park463@uos.ac.kr</a:t>
            </a:r>
            <a:endParaRPr lang="en-US" sz="1800" i="0" u="none" strike="noStrike" baseline="0" dirty="0">
              <a:solidFill>
                <a:srgbClr val="000000"/>
              </a:solidFill>
              <a:latin typeface="Helvetica" panose="020B0604020202020204" pitchFamily="34" charset="0"/>
            </a:endParaRPr>
          </a:p>
          <a:p>
            <a:r>
              <a:rPr lang="en-US" sz="1800" b="0" i="0" u="none" strike="noStrike" baseline="0" dirty="0">
                <a:solidFill>
                  <a:srgbClr val="000000"/>
                </a:solidFill>
                <a:latin typeface="Helvetica" panose="020B0604020202020204" pitchFamily="34" charset="0"/>
              </a:rPr>
              <a:t> </a:t>
            </a: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mn-lt"/>
              </a:rPr>
              <a:t>Professor of Statistics</a:t>
            </a:r>
          </a:p>
          <a:p>
            <a:pPr>
              <a:lnSpc>
                <a:spcPct val="100000"/>
              </a:lnSpc>
            </a:pPr>
            <a:r>
              <a:rPr lang="en-US" sz="1800" b="1" dirty="0">
                <a:latin typeface="+mn-lt"/>
                <a:ea typeface="Buckeye Serif" panose="00000500000000000000" pitchFamily="50" charset="0"/>
              </a:rPr>
              <a:t>Company: </a:t>
            </a:r>
            <a:r>
              <a:rPr lang="en-US" sz="1800" b="0" i="0" u="none" strike="noStrike" baseline="0" dirty="0">
                <a:latin typeface="+mn-lt"/>
              </a:rPr>
              <a:t>University of Seoul, Korea</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1995169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err="1"/>
              <a:t>Changyi</a:t>
            </a:r>
            <a:r>
              <a:rPr lang="en-US" dirty="0"/>
              <a:t> Park</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494007" y="1910740"/>
            <a:ext cx="5982062" cy="2800767"/>
          </a:xfrm>
          <a:prstGeom prst="rect">
            <a:avLst/>
          </a:prstGeom>
          <a:noFill/>
        </p:spPr>
        <p:txBody>
          <a:bodyPr wrap="square">
            <a:spAutoFit/>
          </a:bodyPr>
          <a:lstStyle/>
          <a:p>
            <a:r>
              <a:rPr lang="en-US" sz="1600" b="1" i="0" u="none" strike="noStrike" baseline="0" dirty="0"/>
              <a:t>Where are you now?</a:t>
            </a:r>
          </a:p>
          <a:p>
            <a:r>
              <a:rPr lang="en-US" sz="1600" i="0" u="none" strike="noStrike" baseline="0" dirty="0"/>
              <a:t>Seoul, Korea</a:t>
            </a:r>
          </a:p>
          <a:p>
            <a:endParaRPr lang="en-US" sz="1600" b="1" dirty="0"/>
          </a:p>
          <a:p>
            <a:r>
              <a:rPr lang="en-US" sz="1600" b="1" i="0" u="none" strike="noStrike" baseline="0" dirty="0"/>
              <a:t>What have you been doing since you left Ohio State?</a:t>
            </a:r>
          </a:p>
          <a:p>
            <a:r>
              <a:rPr lang="en-US" sz="1600" i="0" u="none" strike="noStrike" baseline="0" dirty="0"/>
              <a:t>After graduating in 2005, I worked as a research assistant professor at Korea University and has been working in the Department of Statistics at the University of Seoul since 2008.</a:t>
            </a:r>
          </a:p>
          <a:p>
            <a:endParaRPr lang="en-US" sz="1600" b="1" i="0" u="none" strike="noStrike" baseline="0" dirty="0"/>
          </a:p>
          <a:p>
            <a:r>
              <a:rPr lang="en-US" sz="1600" b="1" i="0" u="none" strike="noStrike" baseline="0" dirty="0"/>
              <a:t>What do you do for fun outside of work? </a:t>
            </a:r>
          </a:p>
          <a:p>
            <a:r>
              <a:rPr lang="en-US" sz="1600" i="0" u="none" strike="noStrike" baseline="0" dirty="0"/>
              <a:t>Go on outdoor activities such as camping or travel with my family.</a:t>
            </a:r>
          </a:p>
        </p:txBody>
      </p:sp>
    </p:spTree>
    <p:extLst>
      <p:ext uri="{BB962C8B-B14F-4D97-AF65-F5344CB8AC3E}">
        <p14:creationId xmlns:p14="http://schemas.microsoft.com/office/powerpoint/2010/main" val="1284826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Chao Xie</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2008</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614-805-4371</a:t>
            </a:r>
          </a:p>
          <a:p>
            <a:pPr algn="l"/>
            <a:r>
              <a:rPr lang="en-US" sz="1800" b="1" i="0" u="none" strike="noStrike" baseline="0" dirty="0">
                <a:latin typeface="+mn-lt"/>
              </a:rPr>
              <a:t>Email address: </a:t>
            </a:r>
            <a:r>
              <a:rPr lang="en-US" sz="1800" i="0" u="none" strike="noStrike" baseline="0" dirty="0">
                <a:latin typeface="+mn-lt"/>
              </a:rPr>
              <a:t>osuchao@gmail.com</a:t>
            </a:r>
            <a:endParaRPr lang="en-US" sz="1800" dirty="0">
              <a:latin typeface="+mn-lt"/>
              <a:ea typeface="Buckeye Serif" panose="00000500000000000000" pitchFamily="50" charset="0"/>
            </a:endParaRP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Aptos" panose="020B0004020202020204" pitchFamily="34" charset="0"/>
              </a:rPr>
              <a:t>Manager Modeling</a:t>
            </a:r>
          </a:p>
          <a:p>
            <a:pPr>
              <a:lnSpc>
                <a:spcPct val="100000"/>
              </a:lnSpc>
            </a:pPr>
            <a:r>
              <a:rPr lang="en-US" sz="1800" b="1" dirty="0">
                <a:latin typeface="+mn-lt"/>
                <a:ea typeface="Buckeye Serif" panose="00000500000000000000" pitchFamily="50" charset="0"/>
              </a:rPr>
              <a:t>Company: </a:t>
            </a:r>
            <a:r>
              <a:rPr lang="en-US" sz="1800" b="0" i="0" u="none" strike="noStrike" baseline="0" dirty="0">
                <a:latin typeface="Aptos" panose="020B0004020202020204" pitchFamily="34" charset="0"/>
              </a:rPr>
              <a:t>Discover</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4285941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Chao Xie</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94561" y="1582340"/>
            <a:ext cx="5982062" cy="3693319"/>
          </a:xfrm>
          <a:prstGeom prst="rect">
            <a:avLst/>
          </a:prstGeom>
          <a:noFill/>
        </p:spPr>
        <p:txBody>
          <a:bodyPr wrap="square">
            <a:spAutoFit/>
          </a:bodyPr>
          <a:lstStyle/>
          <a:p>
            <a:r>
              <a:rPr lang="en-US" b="1" i="0" u="none" strike="noStrike" baseline="0" dirty="0"/>
              <a:t>Where are you now?</a:t>
            </a:r>
          </a:p>
          <a:p>
            <a:r>
              <a:rPr lang="en-US" b="0" i="0" u="none" strike="noStrike" baseline="0" dirty="0"/>
              <a:t>Chicago, IL</a:t>
            </a:r>
          </a:p>
          <a:p>
            <a:endParaRPr lang="en-US" b="1" i="0" u="none" strike="noStrike" baseline="0" dirty="0"/>
          </a:p>
          <a:p>
            <a:r>
              <a:rPr lang="en-US" b="1" i="0" u="none" strike="noStrike" baseline="0" dirty="0"/>
              <a:t>What have you been doing since you left Ohio State?</a:t>
            </a:r>
          </a:p>
          <a:p>
            <a:r>
              <a:rPr lang="en-US" b="0" i="0" u="none" strike="noStrike" baseline="0" dirty="0"/>
              <a:t>Insurance modeling for ~10 years (Progressive, Hartford, </a:t>
            </a:r>
            <a:r>
              <a:rPr lang="en-US" b="0" i="0" u="none" strike="noStrike" baseline="0" dirty="0" err="1"/>
              <a:t>etc</a:t>
            </a:r>
            <a:r>
              <a:rPr lang="en-US" b="0" i="0" u="none" strike="noStrike" baseline="0" dirty="0"/>
              <a:t>) financial modeling since 2023 (Discover)</a:t>
            </a:r>
          </a:p>
          <a:p>
            <a:endParaRPr lang="en-US" b="1" i="0" u="none" strike="noStrike" baseline="0" dirty="0"/>
          </a:p>
          <a:p>
            <a:r>
              <a:rPr lang="en-US" b="1" i="0" u="none" strike="noStrike" baseline="0" dirty="0"/>
              <a:t>What do you do for fun outside of work? </a:t>
            </a:r>
          </a:p>
          <a:p>
            <a:r>
              <a:rPr lang="en-US" b="0" i="0" u="none" strike="noStrike" baseline="0" dirty="0"/>
              <a:t>Family of 4 living in north suburbs of Chicago (wife </a:t>
            </a:r>
            <a:r>
              <a:rPr lang="en-US" b="0" i="0" u="none" strike="noStrike" baseline="0" dirty="0" err="1"/>
              <a:t>Liya</a:t>
            </a:r>
            <a:r>
              <a:rPr lang="en-US" b="0" i="0" u="none" strike="noStrike" baseline="0" dirty="0"/>
              <a:t> Ding, PhD from Ohio State Electrical and Computer Engineering, 2009; son </a:t>
            </a:r>
            <a:r>
              <a:rPr lang="en-US" b="0" i="0" u="none" strike="noStrike" baseline="0" dirty="0" err="1"/>
              <a:t>Wenhan</a:t>
            </a:r>
            <a:r>
              <a:rPr lang="en-US" b="0" i="0" u="none" strike="noStrike" baseline="0" dirty="0"/>
              <a:t> Xie, born at OSU Medical School hospital ,daughter </a:t>
            </a:r>
            <a:r>
              <a:rPr lang="en-US" b="0" i="0" u="none" strike="noStrike" baseline="0" dirty="0" err="1"/>
              <a:t>Ruoting</a:t>
            </a:r>
            <a:r>
              <a:rPr lang="en-US" b="0" i="0" u="none" strike="noStrike" baseline="0" dirty="0"/>
              <a:t> Xie, born in Bellevue, Washington)</a:t>
            </a:r>
            <a:endParaRPr lang="en-US" dirty="0"/>
          </a:p>
        </p:txBody>
      </p:sp>
    </p:spTree>
    <p:extLst>
      <p:ext uri="{BB962C8B-B14F-4D97-AF65-F5344CB8AC3E}">
        <p14:creationId xmlns:p14="http://schemas.microsoft.com/office/powerpoint/2010/main" val="16462933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Chao Xie</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t="2177" b="2177"/>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rotWithShape="1">
          <a:blip r:embed="rId3">
            <a:extLst>
              <a:ext uri="{28A0092B-C50C-407E-A947-70E740481C1C}">
                <a14:useLocalDpi xmlns:a14="http://schemas.microsoft.com/office/drawing/2010/main" val="0"/>
              </a:ext>
            </a:extLst>
          </a:blip>
          <a:srcRect l="13982" r="27808"/>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rotWithShape="1">
          <a:blip r:embed="rId4">
            <a:extLst>
              <a:ext uri="{28A0092B-C50C-407E-A947-70E740481C1C}">
                <a14:useLocalDpi xmlns:a14="http://schemas.microsoft.com/office/drawing/2010/main" val="0"/>
              </a:ext>
            </a:extLst>
          </a:blip>
          <a:srcRect l="618" r="40554"/>
          <a:stretch/>
        </p:blipFill>
        <p:spPr>
          <a:xfrm>
            <a:off x="8108591" y="1650521"/>
            <a:ext cx="4083406" cy="5207479"/>
          </a:xfrm>
          <a:prstGeom prst="rect">
            <a:avLst/>
          </a:prstGeom>
          <a:effectLst/>
        </p:spPr>
      </p:pic>
    </p:spTree>
    <p:extLst>
      <p:ext uri="{BB962C8B-B14F-4D97-AF65-F5344CB8AC3E}">
        <p14:creationId xmlns:p14="http://schemas.microsoft.com/office/powerpoint/2010/main" val="17676202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1" y="749234"/>
            <a:ext cx="6245499" cy="677062"/>
          </a:xfrm>
        </p:spPr>
        <p:txBody>
          <a:bodyPr>
            <a:normAutofit fontScale="90000"/>
          </a:bodyPr>
          <a:lstStyle/>
          <a:p>
            <a:r>
              <a:rPr lang="en-US" dirty="0"/>
              <a:t>Charles </a:t>
            </a:r>
            <a:r>
              <a:rPr lang="en-US" dirty="0" err="1"/>
              <a:t>Oprian</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Mathematical Statistics, PhD </a:t>
            </a:r>
            <a:r>
              <a:rPr lang="en-US" sz="1800" dirty="0">
                <a:latin typeface="+mn-lt"/>
                <a:ea typeface="Buckeye Serif" panose="00000500000000000000" pitchFamily="50" charset="0"/>
              </a:rPr>
              <a:t>1970</a:t>
            </a:r>
            <a:endParaRPr lang="en-US" sz="1800" i="0" u="none" strike="noStrike" baseline="0" dirty="0">
              <a:latin typeface="+mn-lt"/>
              <a:ea typeface="Buckeye Serif" panose="00000500000000000000" pitchFamily="50" charset="0"/>
            </a:endParaRP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309-255-1887</a:t>
            </a:r>
          </a:p>
          <a:p>
            <a:pPr algn="l"/>
            <a:r>
              <a:rPr lang="en-US" sz="1800" b="1" i="0" u="none" strike="noStrike" baseline="0" dirty="0">
                <a:latin typeface="+mn-lt"/>
              </a:rPr>
              <a:t>Email address: </a:t>
            </a:r>
            <a:r>
              <a:rPr lang="en-US" sz="1800" i="0" u="none" strike="noStrike" baseline="0" dirty="0">
                <a:latin typeface="+mn-lt"/>
              </a:rPr>
              <a:t>ca-oprian@wiu.edu</a:t>
            </a:r>
            <a:r>
              <a:rPr lang="en-US" sz="1800" i="0" u="none" strike="noStrike" baseline="0" dirty="0">
                <a:solidFill>
                  <a:srgbClr val="000000"/>
                </a:solidFill>
                <a:latin typeface="+mn-lt"/>
              </a:rPr>
              <a:t> </a:t>
            </a:r>
          </a:p>
          <a:p>
            <a:pPr algn="l"/>
            <a:endParaRPr lang="en-US" sz="1800" b="0" i="0" u="none" strike="noStrike" baseline="0" dirty="0">
              <a:solidFill>
                <a:srgbClr val="000000"/>
              </a:solidFill>
              <a:latin typeface="+mn-lt"/>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mn-lt"/>
              </a:rPr>
              <a:t>Mathematics Professor</a:t>
            </a:r>
          </a:p>
          <a:p>
            <a:pPr>
              <a:lnSpc>
                <a:spcPct val="100000"/>
              </a:lnSpc>
            </a:pPr>
            <a:r>
              <a:rPr lang="en-US" sz="1800" b="1" dirty="0">
                <a:latin typeface="+mn-lt"/>
                <a:ea typeface="Buckeye Serif" panose="00000500000000000000" pitchFamily="50" charset="0"/>
              </a:rPr>
              <a:t>Company: </a:t>
            </a:r>
            <a:r>
              <a:rPr lang="en-US" sz="1800" b="0" i="0" u="none" strike="noStrike" baseline="0" dirty="0">
                <a:latin typeface="+mn-lt"/>
              </a:rPr>
              <a:t>Western Illinois University</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9941163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Charles </a:t>
            </a:r>
            <a:r>
              <a:rPr lang="en-US" dirty="0" err="1"/>
              <a:t>Oprian</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450046" y="1954702"/>
            <a:ext cx="5982062" cy="2800767"/>
          </a:xfrm>
          <a:prstGeom prst="rect">
            <a:avLst/>
          </a:prstGeom>
          <a:noFill/>
        </p:spPr>
        <p:txBody>
          <a:bodyPr wrap="square">
            <a:spAutoFit/>
          </a:bodyPr>
          <a:lstStyle/>
          <a:p>
            <a:r>
              <a:rPr lang="en-US" sz="1600" b="1" i="0" u="none" strike="noStrike" baseline="0" dirty="0"/>
              <a:t>Where are you now?</a:t>
            </a:r>
          </a:p>
          <a:p>
            <a:r>
              <a:rPr lang="en-US" sz="1600" i="0" u="none" strike="noStrike" baseline="0" dirty="0"/>
              <a:t>Macomb Illinois</a:t>
            </a:r>
          </a:p>
          <a:p>
            <a:endParaRPr lang="en-US" sz="1600" b="1" dirty="0"/>
          </a:p>
          <a:p>
            <a:r>
              <a:rPr lang="en-US" sz="1600" b="1" i="0" u="none" strike="noStrike" baseline="0" dirty="0"/>
              <a:t>What have you been doing since you left Ohio State?</a:t>
            </a:r>
          </a:p>
          <a:p>
            <a:r>
              <a:rPr lang="en-US" sz="1600" i="0" u="none" strike="noStrike" baseline="0" dirty="0"/>
              <a:t>Taught math and stats from 1970-2001 and did stat consulting for bio pharmaceutical companies and the US Government at The Hines VA in Chicago Illinois until 2003.</a:t>
            </a:r>
          </a:p>
          <a:p>
            <a:endParaRPr lang="en-US" sz="1600" b="1" i="0" u="none" strike="noStrike" baseline="0" dirty="0"/>
          </a:p>
          <a:p>
            <a:r>
              <a:rPr lang="en-US" sz="1600" b="1" i="0" u="none" strike="noStrike" baseline="0" dirty="0"/>
              <a:t>What do you do for fun outside of work? </a:t>
            </a:r>
          </a:p>
          <a:p>
            <a:r>
              <a:rPr lang="en-US" sz="1600" i="0" u="none" strike="noStrike" baseline="0" dirty="0"/>
              <a:t>Was a daily golfer and resumed playing accordion in 2002 with the Peoria Area Accordion Club, which I am still doing.</a:t>
            </a:r>
          </a:p>
        </p:txBody>
      </p:sp>
    </p:spTree>
    <p:extLst>
      <p:ext uri="{BB962C8B-B14F-4D97-AF65-F5344CB8AC3E}">
        <p14:creationId xmlns:p14="http://schemas.microsoft.com/office/powerpoint/2010/main" val="9480646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err="1"/>
              <a:t>Chenxi</a:t>
            </a:r>
            <a:r>
              <a:rPr lang="en-US" dirty="0"/>
              <a:t> Zhou</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2022</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614-256-9062</a:t>
            </a:r>
          </a:p>
          <a:p>
            <a:pPr algn="l"/>
            <a:r>
              <a:rPr lang="en-US" sz="1800" b="1" i="0" u="none" strike="noStrike" baseline="0" dirty="0">
                <a:latin typeface="+mn-lt"/>
              </a:rPr>
              <a:t>Email address: </a:t>
            </a:r>
            <a:r>
              <a:rPr lang="en-US" sz="1800" i="0" u="none" strike="noStrike" baseline="0" dirty="0">
                <a:latin typeface="+mn-lt"/>
              </a:rPr>
              <a:t>chenxizhou.jayden@gmail.com</a:t>
            </a:r>
            <a:endParaRPr lang="en-US" sz="1800" b="1" dirty="0">
              <a:latin typeface="+mn-lt"/>
              <a:ea typeface="Buckeye Serif" panose="00000500000000000000" pitchFamily="50" charset="0"/>
            </a:endParaRP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mn-lt"/>
              </a:rPr>
              <a:t>Senior Data Scientist</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Citizens Bank</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6399794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err="1"/>
              <a:t>Chenxi</a:t>
            </a:r>
            <a:r>
              <a:rPr lang="en-US" dirty="0"/>
              <a:t> Zhou</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426446" y="2413337"/>
            <a:ext cx="5982062" cy="2031325"/>
          </a:xfrm>
          <a:prstGeom prst="rect">
            <a:avLst/>
          </a:prstGeom>
          <a:noFill/>
        </p:spPr>
        <p:txBody>
          <a:bodyPr wrap="square">
            <a:spAutoFit/>
          </a:bodyPr>
          <a:lstStyle/>
          <a:p>
            <a:r>
              <a:rPr lang="en-US" b="1" i="0" u="none" strike="noStrike" baseline="0" dirty="0"/>
              <a:t>Where are you now?</a:t>
            </a:r>
          </a:p>
          <a:p>
            <a:r>
              <a:rPr lang="en-US" i="0" u="none" strike="noStrike" baseline="0" dirty="0"/>
              <a:t>Providence, Rhode Island</a:t>
            </a:r>
          </a:p>
          <a:p>
            <a:endParaRPr lang="en-US" b="1" i="0" u="none" strike="noStrike" baseline="0" dirty="0"/>
          </a:p>
          <a:p>
            <a:r>
              <a:rPr lang="en-US" b="1" i="0" u="none" strike="noStrike" baseline="0" dirty="0"/>
              <a:t>What have you been doing since you left Ohio State?</a:t>
            </a:r>
          </a:p>
          <a:p>
            <a:r>
              <a:rPr lang="en-US" i="0" u="none" strike="noStrike" baseline="0" dirty="0"/>
              <a:t>I was first working as a Data Scientist at Nationwide Mutual Insurance Company, and now am working as</a:t>
            </a:r>
          </a:p>
          <a:p>
            <a:r>
              <a:rPr lang="en-US" i="0" u="none" strike="noStrike" baseline="0" dirty="0"/>
              <a:t>a Senior Data Scientist at Citizens Bank.</a:t>
            </a:r>
            <a:endParaRPr lang="en-US" b="1" i="0" u="none" strike="noStrike" baseline="0" dirty="0"/>
          </a:p>
        </p:txBody>
      </p:sp>
    </p:spTree>
    <p:extLst>
      <p:ext uri="{BB962C8B-B14F-4D97-AF65-F5344CB8AC3E}">
        <p14:creationId xmlns:p14="http://schemas.microsoft.com/office/powerpoint/2010/main" val="42214291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dirty="0" err="1"/>
              <a:t>Chenxi</a:t>
            </a:r>
            <a:r>
              <a:rPr lang="en-US" kern="1200" dirty="0"/>
              <a:t> Zhou</a:t>
            </a:r>
          </a:p>
        </p:txBody>
      </p:sp>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2">
            <a:extLst>
              <a:ext uri="{28A0092B-C50C-407E-A947-70E740481C1C}">
                <a14:useLocalDpi xmlns:a14="http://schemas.microsoft.com/office/drawing/2010/main" val="0"/>
              </a:ext>
            </a:extLst>
          </a:blip>
          <a:srcRect t="21832" b="21832"/>
          <a:stretch/>
        </p:blipFill>
        <p:spPr>
          <a:xfrm>
            <a:off x="4855028" y="794657"/>
            <a:ext cx="6333671" cy="5352143"/>
          </a:xfrm>
          <a:prstGeom prst="rect">
            <a:avLst/>
          </a:prstGeom>
          <a:noFill/>
        </p:spPr>
      </p:pic>
    </p:spTree>
    <p:extLst>
      <p:ext uri="{BB962C8B-B14F-4D97-AF65-F5344CB8AC3E}">
        <p14:creationId xmlns:p14="http://schemas.microsoft.com/office/powerpoint/2010/main" val="24654798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Chris Bush</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1994</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dirty="0">
                <a:latin typeface="+mn-lt"/>
              </a:rPr>
              <a:t>908-303-1804</a:t>
            </a:r>
            <a:endParaRPr lang="en-US" sz="1800" i="0" u="none" strike="noStrike" baseline="0" dirty="0">
              <a:latin typeface="+mn-lt"/>
            </a:endParaRPr>
          </a:p>
          <a:p>
            <a:pPr algn="l"/>
            <a:r>
              <a:rPr lang="en-US" sz="1800" b="1" i="0" u="none" strike="noStrike" baseline="0" dirty="0">
                <a:latin typeface="+mn-lt"/>
              </a:rPr>
              <a:t>Email address: </a:t>
            </a:r>
            <a:r>
              <a:rPr lang="en-US" sz="1800" i="0" u="none" strike="noStrike" baseline="0" dirty="0">
                <a:latin typeface="+mn-lt"/>
              </a:rPr>
              <a:t>cabush9999@yahoo.com</a:t>
            </a:r>
          </a:p>
          <a:p>
            <a:pPr algn="l"/>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mn-lt"/>
              </a:rPr>
              <a:t>Global Group Head. Medical Affairs Biostatistics, Cardio-Renal-Metabolic therapeutic area</a:t>
            </a:r>
          </a:p>
          <a:p>
            <a:pPr>
              <a:lnSpc>
                <a:spcPct val="100000"/>
              </a:lnSpc>
            </a:pPr>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Novartis Pharmaceuticals</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372208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Chris Bush</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533433" y="903980"/>
            <a:ext cx="5982062" cy="5355312"/>
          </a:xfrm>
          <a:prstGeom prst="rect">
            <a:avLst/>
          </a:prstGeom>
          <a:noFill/>
        </p:spPr>
        <p:txBody>
          <a:bodyPr wrap="square">
            <a:spAutoFit/>
          </a:bodyPr>
          <a:lstStyle/>
          <a:p>
            <a:r>
              <a:rPr lang="en-US" b="1" i="0" u="none" strike="noStrike" baseline="0" dirty="0"/>
              <a:t>Where are you now?</a:t>
            </a:r>
          </a:p>
          <a:p>
            <a:r>
              <a:rPr lang="en-US" i="0" u="none" strike="noStrike" baseline="0" dirty="0"/>
              <a:t>I live near Bethlehem PA. I work at Novartis Pharmaceuticals in NJ.</a:t>
            </a:r>
          </a:p>
          <a:p>
            <a:endParaRPr lang="en-US" b="1" i="0" u="none" strike="noStrike" baseline="0" dirty="0"/>
          </a:p>
          <a:p>
            <a:r>
              <a:rPr lang="en-US" b="1" i="0" u="none" strike="noStrike" baseline="0" dirty="0"/>
              <a:t>What have you been doing since you left Ohio State?</a:t>
            </a:r>
          </a:p>
          <a:p>
            <a:r>
              <a:rPr lang="en-US" i="0" u="none" strike="noStrike" baseline="0" dirty="0"/>
              <a:t>After leaving OSU I worked for two years as a trial statistician at Ross Products Division of Abbott</a:t>
            </a:r>
          </a:p>
          <a:p>
            <a:r>
              <a:rPr lang="en-US" i="0" u="none" strike="noStrike" baseline="0" dirty="0"/>
              <a:t>Laboratories in Columbus. In 1997 I moved to Novartis Pharmaceuticals in NJ, and has been there ever</a:t>
            </a:r>
          </a:p>
          <a:p>
            <a:r>
              <a:rPr lang="en-US" i="0" u="none" strike="noStrike" baseline="0" dirty="0"/>
              <a:t>since. Currently I am a group head for a team of statisticians who support late phase (post-approval)</a:t>
            </a:r>
          </a:p>
          <a:p>
            <a:r>
              <a:rPr lang="en-US" i="0" u="none" strike="noStrike" baseline="0" dirty="0"/>
              <a:t>activities.</a:t>
            </a:r>
          </a:p>
          <a:p>
            <a:endParaRPr lang="en-US" i="0" u="none" strike="noStrike" baseline="0" dirty="0"/>
          </a:p>
          <a:p>
            <a:r>
              <a:rPr lang="en-US" b="1" i="0" u="none" strike="noStrike" baseline="0" dirty="0"/>
              <a:t>What do you do for fun outside of work? </a:t>
            </a:r>
          </a:p>
          <a:p>
            <a:r>
              <a:rPr lang="en-US" i="0" u="none" strike="noStrike" baseline="0" dirty="0"/>
              <a:t>My wife, </a:t>
            </a:r>
            <a:r>
              <a:rPr lang="en-US" i="0" u="none" strike="noStrike" baseline="0" dirty="0" err="1"/>
              <a:t>Wandy</a:t>
            </a:r>
            <a:r>
              <a:rPr lang="en-US" i="0" u="none" strike="noStrike" baseline="0" dirty="0"/>
              <a:t>, started a small garlic farm in 2020. I help her from time to time, but not as much as she</a:t>
            </a:r>
          </a:p>
          <a:p>
            <a:r>
              <a:rPr lang="en-US" i="0" u="none" strike="noStrike" baseline="0" dirty="0"/>
              <a:t>would like. For fun I hike, walk and garden (not the same as helping </a:t>
            </a:r>
            <a:r>
              <a:rPr lang="en-US" i="0" u="none" strike="noStrike" baseline="0" dirty="0" err="1"/>
              <a:t>Wandy</a:t>
            </a:r>
            <a:r>
              <a:rPr lang="en-US" i="0" u="none" strike="noStrike" baseline="0" dirty="0"/>
              <a:t>). Both of our children are adults. We are anticipating being new grandparents in Feb.</a:t>
            </a:r>
          </a:p>
        </p:txBody>
      </p:sp>
    </p:spTree>
    <p:extLst>
      <p:ext uri="{BB962C8B-B14F-4D97-AF65-F5344CB8AC3E}">
        <p14:creationId xmlns:p14="http://schemas.microsoft.com/office/powerpoint/2010/main" val="21642078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Chuang Wang</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2004</a:t>
            </a:r>
          </a:p>
          <a:p>
            <a:pPr>
              <a:lnSpc>
                <a:spcPct val="100000"/>
              </a:lnSpc>
            </a:pPr>
            <a:r>
              <a:rPr lang="en-US" sz="1800" dirty="0">
                <a:latin typeface="+mn-lt"/>
                <a:ea typeface="Buckeye Serif" panose="00000500000000000000" pitchFamily="50" charset="0"/>
              </a:rPr>
              <a:t>Educational Research, PhD 2004</a:t>
            </a:r>
            <a:endParaRPr lang="en-US" sz="1800" i="0" u="none" strike="noStrike" baseline="0" dirty="0">
              <a:latin typeface="+mn-lt"/>
              <a:ea typeface="Buckeye Serif" panose="00000500000000000000" pitchFamily="50" charset="0"/>
            </a:endParaRP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704-687-0636</a:t>
            </a:r>
          </a:p>
          <a:p>
            <a:pPr algn="l"/>
            <a:r>
              <a:rPr lang="en-US" sz="1800" b="1" i="0" u="none" strike="noStrike" baseline="0" dirty="0">
                <a:latin typeface="+mn-lt"/>
              </a:rPr>
              <a:t>Email address: </a:t>
            </a:r>
            <a:r>
              <a:rPr lang="en-US" sz="1800" i="0" u="none" strike="noStrike" baseline="0" dirty="0">
                <a:latin typeface="+mn-lt"/>
              </a:rPr>
              <a:t>CWANG15@UNCC.EDU</a:t>
            </a:r>
            <a:endParaRPr lang="en-US" sz="1800" b="1" dirty="0">
              <a:latin typeface="+mn-lt"/>
              <a:ea typeface="Buckeye Serif" panose="00000500000000000000" pitchFamily="50" charset="0"/>
            </a:endParaRP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Aptos" panose="020B0004020202020204" pitchFamily="34" charset="0"/>
              </a:rPr>
              <a:t>Professor and Chair</a:t>
            </a:r>
          </a:p>
          <a:p>
            <a:pPr>
              <a:lnSpc>
                <a:spcPct val="100000"/>
              </a:lnSpc>
            </a:pPr>
            <a:r>
              <a:rPr lang="en-US" sz="1800" b="1" dirty="0">
                <a:latin typeface="+mn-lt"/>
                <a:ea typeface="Buckeye Serif" panose="00000500000000000000" pitchFamily="50" charset="0"/>
              </a:rPr>
              <a:t>Company: </a:t>
            </a:r>
            <a:r>
              <a:rPr lang="en-US" sz="1800" b="0" i="0" u="none" strike="noStrike" baseline="0" dirty="0">
                <a:latin typeface="Aptos" panose="020B0004020202020204" pitchFamily="34" charset="0"/>
              </a:rPr>
              <a:t>University of North Carolina at Charlotte</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1822676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Chuang Wang</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41807" y="1166842"/>
            <a:ext cx="5982062" cy="4524315"/>
          </a:xfrm>
          <a:prstGeom prst="rect">
            <a:avLst/>
          </a:prstGeom>
          <a:noFill/>
        </p:spPr>
        <p:txBody>
          <a:bodyPr wrap="square">
            <a:spAutoFit/>
          </a:bodyPr>
          <a:lstStyle/>
          <a:p>
            <a:r>
              <a:rPr lang="en-US" b="1" i="0" u="none" strike="noStrike" baseline="0" dirty="0"/>
              <a:t>Where are you now?</a:t>
            </a:r>
          </a:p>
          <a:p>
            <a:r>
              <a:rPr lang="en-US" b="0" i="0" u="none" strike="noStrike" baseline="0" dirty="0"/>
              <a:t>I am at the University of North Carolina at Charlotte</a:t>
            </a:r>
          </a:p>
          <a:p>
            <a:endParaRPr lang="en-US" b="1" i="0" u="none" strike="noStrike" baseline="0" dirty="0"/>
          </a:p>
          <a:p>
            <a:r>
              <a:rPr lang="en-US" b="1" i="0" u="none" strike="noStrike" baseline="0" dirty="0"/>
              <a:t>What have you been doing since you left Ohio State?</a:t>
            </a:r>
          </a:p>
          <a:p>
            <a:r>
              <a:rPr lang="en-US" b="0" i="0" u="none" strike="noStrike" baseline="0" dirty="0"/>
              <a:t>Assistant Professor 2004-2010</a:t>
            </a:r>
          </a:p>
          <a:p>
            <a:r>
              <a:rPr lang="en-US" b="0" i="0" u="none" strike="noStrike" baseline="0" dirty="0"/>
              <a:t>Associate Professor 2010-2015</a:t>
            </a:r>
          </a:p>
          <a:p>
            <a:r>
              <a:rPr lang="en-US" b="0" i="0" u="none" strike="noStrike" baseline="0" dirty="0"/>
              <a:t>Professor 2015 - present</a:t>
            </a:r>
          </a:p>
          <a:p>
            <a:r>
              <a:rPr lang="en-US" b="0" i="0" u="none" strike="noStrike" baseline="0" dirty="0"/>
              <a:t>Dean of the Faculty of Education at the University of Macau (2019-2023)</a:t>
            </a:r>
          </a:p>
          <a:p>
            <a:r>
              <a:rPr lang="en-US" b="0" i="0" u="none" strike="noStrike" baseline="0" dirty="0"/>
              <a:t>Chair of the Department of Educational Leadership at UNC Charlotte (2024- present)</a:t>
            </a:r>
          </a:p>
          <a:p>
            <a:r>
              <a:rPr lang="en-US" b="0" i="0" u="none" strike="noStrike" baseline="0" dirty="0"/>
              <a:t>Top 2% scientists worldwide by Stanford University (2023 &amp; 2024)</a:t>
            </a:r>
          </a:p>
          <a:p>
            <a:endParaRPr lang="en-US" b="1" i="0" u="none" strike="noStrike" baseline="0" dirty="0"/>
          </a:p>
          <a:p>
            <a:r>
              <a:rPr lang="en-US" b="1" i="0" u="none" strike="noStrike" baseline="0" dirty="0"/>
              <a:t>What do you do for fun outside of work? </a:t>
            </a:r>
          </a:p>
          <a:p>
            <a:r>
              <a:rPr lang="en-US" b="0" i="0" u="none" strike="noStrike" baseline="0" dirty="0"/>
              <a:t>Play tennis</a:t>
            </a:r>
            <a:endParaRPr lang="en-US" dirty="0"/>
          </a:p>
        </p:txBody>
      </p:sp>
    </p:spTree>
    <p:extLst>
      <p:ext uri="{BB962C8B-B14F-4D97-AF65-F5344CB8AC3E}">
        <p14:creationId xmlns:p14="http://schemas.microsoft.com/office/powerpoint/2010/main" val="41773406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Chuang Wang</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rotWithShape="1">
          <a:blip r:embed="rId2">
            <a:extLst>
              <a:ext uri="{28A0092B-C50C-407E-A947-70E740481C1C}">
                <a14:useLocalDpi xmlns:a14="http://schemas.microsoft.com/office/drawing/2010/main" val="0"/>
              </a:ext>
            </a:extLst>
          </a:blip>
          <a:srcRect l="10726" t="-376" r="30195" b="-1"/>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1669" b="1669"/>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l="20600" r="20600"/>
          <a:stretch/>
        </p:blipFill>
        <p:spPr>
          <a:xfrm>
            <a:off x="8108591" y="1650521"/>
            <a:ext cx="4083406" cy="5207479"/>
          </a:xfrm>
          <a:prstGeom prst="rect">
            <a:avLst/>
          </a:prstGeom>
          <a:effectLst/>
        </p:spPr>
      </p:pic>
    </p:spTree>
    <p:extLst>
      <p:ext uri="{BB962C8B-B14F-4D97-AF65-F5344CB8AC3E}">
        <p14:creationId xmlns:p14="http://schemas.microsoft.com/office/powerpoint/2010/main" val="13875050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Dale Rhoda</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2008</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614-499-2351</a:t>
            </a:r>
          </a:p>
          <a:p>
            <a:pPr algn="l"/>
            <a:r>
              <a:rPr lang="en-US" sz="1800" b="1" i="0" u="none" strike="noStrike" baseline="0" dirty="0">
                <a:latin typeface="+mn-lt"/>
              </a:rPr>
              <a:t>Email address: </a:t>
            </a:r>
            <a:r>
              <a:rPr lang="en-US" sz="1800" i="0" u="none" strike="noStrike" baseline="0" dirty="0">
                <a:latin typeface="+mn-lt"/>
              </a:rPr>
              <a:t>Dale.Rhoda@biostatglobal.com</a:t>
            </a:r>
            <a:endParaRPr lang="en-US" sz="1800" b="1" dirty="0">
              <a:latin typeface="+mn-lt"/>
              <a:ea typeface="Buckeye Serif" panose="00000500000000000000" pitchFamily="50" charset="0"/>
            </a:endParaRPr>
          </a:p>
          <a:p>
            <a:pPr>
              <a:lnSpc>
                <a:spcPct val="100000"/>
              </a:lnSpc>
            </a:pPr>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Statistician &amp; President </a:t>
            </a:r>
            <a:r>
              <a:rPr lang="en-US" sz="1800" b="1" dirty="0">
                <a:latin typeface="+mn-lt"/>
                <a:ea typeface="Buckeye Serif" panose="00000500000000000000" pitchFamily="50" charset="0"/>
              </a:rPr>
              <a:t> </a:t>
            </a:r>
          </a:p>
          <a:p>
            <a:pPr>
              <a:lnSpc>
                <a:spcPct val="100000"/>
              </a:lnSpc>
            </a:pPr>
            <a:r>
              <a:rPr lang="en-US" sz="1800" b="1" dirty="0">
                <a:latin typeface="+mn-lt"/>
                <a:ea typeface="Buckeye Serif" panose="00000500000000000000" pitchFamily="50" charset="0"/>
              </a:rPr>
              <a:t>Company: </a:t>
            </a:r>
            <a:r>
              <a:rPr lang="en-US" sz="1800" b="0" i="0" u="none" strike="noStrike" baseline="0" dirty="0" err="1">
                <a:latin typeface="+mn-lt"/>
              </a:rPr>
              <a:t>Biostat</a:t>
            </a:r>
            <a:r>
              <a:rPr lang="en-US" sz="1800" b="0" i="0" u="none" strike="noStrike" baseline="0" dirty="0">
                <a:latin typeface="+mn-lt"/>
              </a:rPr>
              <a:t> Global Consulting</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8081272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Dale Rhoda</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12146" y="626981"/>
            <a:ext cx="5982062" cy="5909310"/>
          </a:xfrm>
          <a:prstGeom prst="rect">
            <a:avLst/>
          </a:prstGeom>
          <a:noFill/>
        </p:spPr>
        <p:txBody>
          <a:bodyPr wrap="square">
            <a:spAutoFit/>
          </a:bodyPr>
          <a:lstStyle/>
          <a:p>
            <a:r>
              <a:rPr lang="en-US" sz="1600" b="1" i="0" u="none" strike="noStrike" baseline="0" dirty="0"/>
              <a:t>Where are you now?</a:t>
            </a:r>
          </a:p>
          <a:p>
            <a:r>
              <a:rPr lang="en-US" sz="1600" b="0" i="0" u="none" strike="noStrike" baseline="0" dirty="0"/>
              <a:t>I lead a team of data scientists and survey statisticians who design and analyze household surveys in low- and middle-income countries to assess whether children there are receiving the vaccines that they should, especially in the first year of life. We do a variety of other work, but vaccination coverage surveys, are our main bread &amp; butter. We do them in Africa &amp; Asia &amp; Latin America and in the places where vaccine preventable diseases still have the strongest hold on the health &amp; well-being of young children.</a:t>
            </a:r>
          </a:p>
          <a:p>
            <a:endParaRPr lang="en-US" sz="1600" b="1" i="0" u="none" strike="noStrike" baseline="0" dirty="0"/>
          </a:p>
          <a:p>
            <a:r>
              <a:rPr lang="en-US" sz="1600" b="1" i="0" u="none" strike="noStrike" baseline="0" dirty="0"/>
              <a:t>What have you been doing since you left Ohio State?</a:t>
            </a:r>
          </a:p>
          <a:p>
            <a:r>
              <a:rPr lang="en-US" sz="1600" i="0" u="none" strike="noStrike" baseline="0" dirty="0"/>
              <a:t>I stayed in Columbus. My wife and I have two sons who we adopted from here. They are 14 and16 years old now. We spend spare time at high school cross country meets and Boy Scout camp outs and pointing our two telescopes at various stars &amp; planets.</a:t>
            </a:r>
          </a:p>
          <a:p>
            <a:endParaRPr lang="en-US" sz="1600" b="1" i="0" u="none" strike="noStrike" baseline="0" dirty="0"/>
          </a:p>
          <a:p>
            <a:r>
              <a:rPr lang="en-US" sz="1600" b="1" i="0" u="none" strike="noStrike" baseline="0" dirty="0"/>
              <a:t>What do you do for fun outside of work? </a:t>
            </a:r>
          </a:p>
          <a:p>
            <a:r>
              <a:rPr lang="en-US" sz="1600" b="0" i="0" u="none" strike="noStrike" baseline="0" dirty="0"/>
              <a:t>Summer trips to the Maine coast, international travel, amateur astronomy, observing/photographing </a:t>
            </a:r>
          </a:p>
          <a:p>
            <a:r>
              <a:rPr lang="en-US" sz="1600" b="0" i="0" u="none" strike="noStrike" baseline="0" dirty="0"/>
              <a:t>butterflies, reading Civil War biographies &amp; assorted activities with our teenage boys.</a:t>
            </a:r>
            <a:endParaRPr lang="en-US" sz="1600" dirty="0"/>
          </a:p>
        </p:txBody>
      </p:sp>
    </p:spTree>
    <p:extLst>
      <p:ext uri="{BB962C8B-B14F-4D97-AF65-F5344CB8AC3E}">
        <p14:creationId xmlns:p14="http://schemas.microsoft.com/office/powerpoint/2010/main" val="16367920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Dale Rhoda</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15425" r="15425"/>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1689" b="1689"/>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l="20571" r="20571"/>
          <a:stretch/>
        </p:blipFill>
        <p:spPr>
          <a:xfrm>
            <a:off x="8108591" y="1650521"/>
            <a:ext cx="4083406" cy="5207479"/>
          </a:xfrm>
          <a:prstGeom prst="rect">
            <a:avLst/>
          </a:prstGeom>
          <a:effectLst/>
        </p:spPr>
      </p:pic>
    </p:spTree>
    <p:extLst>
      <p:ext uri="{BB962C8B-B14F-4D97-AF65-F5344CB8AC3E}">
        <p14:creationId xmlns:p14="http://schemas.microsoft.com/office/powerpoint/2010/main" val="42911786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Dan </a:t>
            </a:r>
            <a:r>
              <a:rPr lang="en-US" dirty="0" err="1"/>
              <a:t>Niemiec</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2682057"/>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1993</a:t>
            </a:r>
          </a:p>
          <a:p>
            <a:pPr>
              <a:lnSpc>
                <a:spcPct val="100000"/>
              </a:lnSpc>
            </a:pPr>
            <a:endParaRPr lang="en-US" sz="1800" i="0" u="none" strike="noStrike" baseline="0" dirty="0">
              <a:latin typeface="+mn-lt"/>
              <a:ea typeface="Buckeye Serif" panose="00000500000000000000" pitchFamily="50" charset="0"/>
            </a:endParaRPr>
          </a:p>
          <a:p>
            <a:r>
              <a:rPr lang="en-US" sz="1800" b="1" i="0" u="none" strike="noStrike" baseline="0" dirty="0">
                <a:latin typeface="+mn-lt"/>
              </a:rPr>
              <a:t>Phone: </a:t>
            </a:r>
            <a:r>
              <a:rPr lang="en-US" sz="1800" i="0" u="none" strike="noStrike" baseline="0" dirty="0">
                <a:latin typeface="+mn-lt"/>
              </a:rPr>
              <a:t>614-353-5450</a:t>
            </a:r>
          </a:p>
          <a:p>
            <a:pPr algn="l"/>
            <a:r>
              <a:rPr lang="en-US" sz="1800" b="1" i="0" u="none" strike="noStrike" baseline="0" dirty="0">
                <a:latin typeface="+mn-lt"/>
              </a:rPr>
              <a:t>Email address: </a:t>
            </a:r>
            <a:r>
              <a:rPr lang="en-US" sz="1800" i="0" u="none" strike="noStrike" baseline="0" dirty="0">
                <a:latin typeface="+mn-lt"/>
              </a:rPr>
              <a:t>dniemiec2112@gmail.com</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SVP, Credit Risk &amp; Analytics</a:t>
            </a:r>
          </a:p>
          <a:p>
            <a:pPr algn="l"/>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1st Franklin Financial</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4172504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Dan </a:t>
            </a:r>
            <a:r>
              <a:rPr lang="en-US" dirty="0" err="1"/>
              <a:t>Niemiec</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38523" y="1782395"/>
            <a:ext cx="5982062" cy="3293209"/>
          </a:xfrm>
          <a:prstGeom prst="rect">
            <a:avLst/>
          </a:prstGeom>
          <a:noFill/>
        </p:spPr>
        <p:txBody>
          <a:bodyPr wrap="square">
            <a:spAutoFit/>
          </a:bodyPr>
          <a:lstStyle/>
          <a:p>
            <a:r>
              <a:rPr lang="en-US" sz="1600" b="1" i="0" u="none" strike="noStrike" baseline="0" dirty="0"/>
              <a:t>Where are you now?</a:t>
            </a:r>
          </a:p>
          <a:p>
            <a:r>
              <a:rPr lang="en-US" sz="1600" b="0" i="0" u="none" strike="noStrike" baseline="0" dirty="0"/>
              <a:t>I live in Charleston, SC.</a:t>
            </a:r>
          </a:p>
          <a:p>
            <a:endParaRPr lang="en-US" sz="1600" b="1" i="0" u="none" strike="noStrike" baseline="0" dirty="0"/>
          </a:p>
          <a:p>
            <a:r>
              <a:rPr lang="en-US" sz="1600" b="1" i="0" u="none" strike="noStrike" baseline="0" dirty="0"/>
              <a:t>What have you been doing since you left Ohio State?</a:t>
            </a:r>
          </a:p>
          <a:p>
            <a:r>
              <a:rPr lang="en-US" sz="1600" i="0" u="none" strike="noStrike" baseline="0" dirty="0"/>
              <a:t>I have worked in a variety of data science and statistical roles in marketing and credit areas including at Sears, JP Morgan Chase, Alliance Data Systems, Regional Finance,, Heights Finance, and now at 1st Franklin Financial.</a:t>
            </a:r>
          </a:p>
          <a:p>
            <a:endParaRPr lang="en-US" sz="1600" b="1" i="0" u="none" strike="noStrike" baseline="0" dirty="0"/>
          </a:p>
          <a:p>
            <a:r>
              <a:rPr lang="en-US" sz="1600" b="1" i="0" u="none" strike="noStrike" baseline="0" dirty="0"/>
              <a:t>What do you do for fun outside of work? </a:t>
            </a:r>
          </a:p>
          <a:p>
            <a:r>
              <a:rPr lang="en-US" sz="1600" b="0" i="0" u="none" strike="noStrike" baseline="0" dirty="0"/>
              <a:t>I have 3 grown kids (I'm old!). My wife and I like to try all the breweries in the Charleston area, hang out at the beach here, and go travelling with our kids.</a:t>
            </a:r>
            <a:endParaRPr lang="en-US" sz="1600" dirty="0"/>
          </a:p>
        </p:txBody>
      </p:sp>
    </p:spTree>
    <p:extLst>
      <p:ext uri="{BB962C8B-B14F-4D97-AF65-F5344CB8AC3E}">
        <p14:creationId xmlns:p14="http://schemas.microsoft.com/office/powerpoint/2010/main" val="1304413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Dan Voss</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2682057"/>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1984</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dan.voss@wright.edu</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Professor Emeritus</a:t>
            </a:r>
          </a:p>
          <a:p>
            <a:pPr algn="l"/>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Wright State University</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2795464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Dan Voss</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38523" y="1782395"/>
            <a:ext cx="5982062" cy="3293209"/>
          </a:xfrm>
          <a:prstGeom prst="rect">
            <a:avLst/>
          </a:prstGeom>
          <a:noFill/>
        </p:spPr>
        <p:txBody>
          <a:bodyPr wrap="square">
            <a:spAutoFit/>
          </a:bodyPr>
          <a:lstStyle/>
          <a:p>
            <a:r>
              <a:rPr lang="en-US" sz="1600" b="1" i="0" u="none" strike="noStrike" baseline="0" dirty="0"/>
              <a:t>Where are you now?</a:t>
            </a:r>
          </a:p>
          <a:p>
            <a:r>
              <a:rPr lang="en-US" sz="1600" b="0" i="0" u="none" strike="noStrike" baseline="0" dirty="0"/>
              <a:t>Enjoying retirement in Beavercreek Ohio!</a:t>
            </a:r>
          </a:p>
          <a:p>
            <a:endParaRPr lang="en-US" sz="1600" b="1" i="0" u="none" strike="noStrike" baseline="0" dirty="0"/>
          </a:p>
          <a:p>
            <a:r>
              <a:rPr lang="en-US" sz="1600" b="1" i="0" u="none" strike="noStrike" baseline="0" dirty="0"/>
              <a:t>What have you been doing since you left Ohio State?</a:t>
            </a:r>
          </a:p>
          <a:p>
            <a:r>
              <a:rPr lang="en-US" sz="1600" i="0" u="none" strike="noStrike" baseline="0" dirty="0"/>
              <a:t>I enjoyed my career as statistics professor and administrator in the Department of Mathematics and Statistics and the College of Science and Mathematics at Wright State University.</a:t>
            </a:r>
          </a:p>
          <a:p>
            <a:endParaRPr lang="en-US" sz="1600" b="1" i="0" u="none" strike="noStrike" baseline="0" dirty="0"/>
          </a:p>
          <a:p>
            <a:r>
              <a:rPr lang="en-US" sz="1600" b="1" i="0" u="none" strike="noStrike" baseline="0" dirty="0"/>
              <a:t>What do you do for fun outside of work? </a:t>
            </a:r>
          </a:p>
          <a:p>
            <a:r>
              <a:rPr lang="en-US" sz="1600" b="0" i="0" u="none" strike="noStrike" baseline="0" dirty="0"/>
              <a:t>My retirement hobbies include walking with my wife Nancy, weightlifting and stretching with my local elder son Tom, baking, golf, gardening, and visiting our out-of-town younger son Jimmy to spoil our grandson!</a:t>
            </a:r>
            <a:endParaRPr lang="en-US" sz="1600" dirty="0"/>
          </a:p>
        </p:txBody>
      </p:sp>
    </p:spTree>
    <p:extLst>
      <p:ext uri="{BB962C8B-B14F-4D97-AF65-F5344CB8AC3E}">
        <p14:creationId xmlns:p14="http://schemas.microsoft.com/office/powerpoint/2010/main" val="3020548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Darla DeJong</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44119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1991</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952-843-3058</a:t>
            </a:r>
          </a:p>
          <a:p>
            <a:pPr algn="l"/>
            <a:r>
              <a:rPr lang="en-US" sz="1800" b="1" i="0" u="none" strike="noStrike" baseline="0" dirty="0">
                <a:latin typeface="+mn-lt"/>
              </a:rPr>
              <a:t>Email address: </a:t>
            </a:r>
            <a:r>
              <a:rPr lang="en-US" sz="1800" i="0" u="none" strike="noStrike" baseline="0" dirty="0">
                <a:latin typeface="+mn-lt"/>
              </a:rPr>
              <a:t>darla.kuznia.dejong@gmail.com</a:t>
            </a:r>
            <a:endParaRPr lang="en-US" sz="1800" b="1" dirty="0">
              <a:latin typeface="+mn-lt"/>
              <a:ea typeface="Buckeye Serif" panose="00000500000000000000" pitchFamily="50" charset="0"/>
            </a:endParaRP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CIDFont+F4"/>
              </a:rPr>
              <a:t>Retired</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1694021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Darla DeJong</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426446" y="797510"/>
            <a:ext cx="5982062" cy="5262979"/>
          </a:xfrm>
          <a:prstGeom prst="rect">
            <a:avLst/>
          </a:prstGeom>
          <a:noFill/>
        </p:spPr>
        <p:txBody>
          <a:bodyPr wrap="square">
            <a:spAutoFit/>
          </a:bodyPr>
          <a:lstStyle/>
          <a:p>
            <a:r>
              <a:rPr lang="en-US" sz="1600" b="1" i="0" u="none" strike="noStrike" baseline="0" dirty="0"/>
              <a:t>Where are you now?</a:t>
            </a:r>
          </a:p>
          <a:p>
            <a:r>
              <a:rPr lang="en-US" sz="1600" i="0" u="none" strike="noStrike" baseline="0" dirty="0"/>
              <a:t>My husband and I live in Minneapolis, Minnesota.</a:t>
            </a:r>
          </a:p>
          <a:p>
            <a:endParaRPr lang="en-US" sz="1600" b="1" i="0" u="none" strike="noStrike" baseline="0" dirty="0"/>
          </a:p>
          <a:p>
            <a:r>
              <a:rPr lang="en-US" sz="1600" b="1" i="0" u="none" strike="noStrike" baseline="0" dirty="0"/>
              <a:t>What have you been doing since you left Ohio State?</a:t>
            </a:r>
          </a:p>
          <a:p>
            <a:r>
              <a:rPr lang="en-US" sz="1600" i="0" u="none" strike="noStrike" baseline="0" dirty="0"/>
              <a:t>My husband, Rick, and I are retired. I enjoyed working and held a variety of roles that included market research, quantitative analytics and data science spanning several different industries including food manufacturing, insurance, retail, and healthcare. I really loved the variety of business questions I was able to explore using data. My jobs involved putting together insightful stories using both hard facts and insights based on human behavior with business recommendations. The variety of industries and questions helped me continuously learn. </a:t>
            </a:r>
          </a:p>
          <a:p>
            <a:endParaRPr lang="en-US" sz="1600" b="1" i="0" u="none" strike="noStrike" baseline="0" dirty="0"/>
          </a:p>
          <a:p>
            <a:r>
              <a:rPr lang="en-US" sz="1600" b="1" i="0" u="none" strike="noStrike" baseline="0" dirty="0"/>
              <a:t>What do you do for fun outside of work? </a:t>
            </a:r>
          </a:p>
          <a:p>
            <a:r>
              <a:rPr lang="en-US" sz="1600" i="0" u="none" strike="noStrike" baseline="0" dirty="0"/>
              <a:t>I enjoy spending time with family and friends, gardening, cooking, working out, daily dog walks with my sister, volunteering and travelling. I also help my Mom out with doctor visits, grocery shopping, etc. My favorite activity is spending time with my husband, two boys and their girlfriends. In the winter, my husband and I really enjoy downhill skiing.</a:t>
            </a:r>
          </a:p>
        </p:txBody>
      </p:sp>
    </p:spTree>
    <p:extLst>
      <p:ext uri="{BB962C8B-B14F-4D97-AF65-F5344CB8AC3E}">
        <p14:creationId xmlns:p14="http://schemas.microsoft.com/office/powerpoint/2010/main" val="15680851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dirty="0"/>
              <a:t>Darla DeJong</a:t>
            </a:r>
          </a:p>
        </p:txBody>
      </p:sp>
      <p:pic>
        <p:nvPicPr>
          <p:cNvPr id="5" name="Picture 4">
            <a:extLst>
              <a:ext uri="{FF2B5EF4-FFF2-40B4-BE49-F238E27FC236}">
                <a16:creationId xmlns:a16="http://schemas.microsoft.com/office/drawing/2014/main" id="{CD5BB30A-B274-9BB9-C242-04CCF8B8081D}"/>
              </a:ext>
            </a:extLst>
          </p:cNvPr>
          <p:cNvPicPr>
            <a:picLocks noChangeAspect="1"/>
          </p:cNvPicPr>
          <p:nvPr/>
        </p:nvPicPr>
        <p:blipFill rotWithShape="1">
          <a:blip r:embed="rId2">
            <a:extLst>
              <a:ext uri="{28A0092B-C50C-407E-A947-70E740481C1C}">
                <a14:useLocalDpi xmlns:a14="http://schemas.microsoft.com/office/drawing/2010/main" val="0"/>
              </a:ext>
            </a:extLst>
          </a:blip>
          <a:srcRect l="-298" t="8788" r="298" b="28420"/>
          <a:stretch/>
        </p:blipFill>
        <p:spPr>
          <a:xfrm>
            <a:off x="664823" y="3718432"/>
            <a:ext cx="3918857" cy="2428368"/>
          </a:xfrm>
          <a:prstGeom prst="rect">
            <a:avLst/>
          </a:prstGeom>
          <a:noFill/>
        </p:spPr>
      </p:pic>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rotWithShape="1">
          <a:blip r:embed="rId3">
            <a:extLst>
              <a:ext uri="{28A0092B-C50C-407E-A947-70E740481C1C}">
                <a14:useLocalDpi xmlns:a14="http://schemas.microsoft.com/office/drawing/2010/main" val="0"/>
              </a:ext>
            </a:extLst>
          </a:blip>
          <a:srcRect t="28094" b="8434"/>
          <a:stretch/>
        </p:blipFill>
        <p:spPr>
          <a:xfrm>
            <a:off x="4855028" y="794657"/>
            <a:ext cx="6333671" cy="5352143"/>
          </a:xfrm>
          <a:prstGeom prst="rect">
            <a:avLst/>
          </a:prstGeom>
          <a:noFill/>
        </p:spPr>
      </p:pic>
    </p:spTree>
    <p:extLst>
      <p:ext uri="{BB962C8B-B14F-4D97-AF65-F5344CB8AC3E}">
        <p14:creationId xmlns:p14="http://schemas.microsoft.com/office/powerpoint/2010/main" val="22585258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Dave Cameron</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6"/>
            <a:ext cx="5441197" cy="3104088"/>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1987</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847-212-3526</a:t>
            </a:r>
          </a:p>
          <a:p>
            <a:pPr algn="l"/>
            <a:r>
              <a:rPr lang="en-US" sz="1800" b="1" i="0" u="none" strike="noStrike" baseline="0" dirty="0">
                <a:latin typeface="+mn-lt"/>
              </a:rPr>
              <a:t>Email address: </a:t>
            </a:r>
            <a:r>
              <a:rPr lang="en-US" sz="1800" i="0" u="none" strike="noStrike" baseline="0" dirty="0">
                <a:latin typeface="+mn-lt"/>
              </a:rPr>
              <a:t>dfcameron@gmail.com</a:t>
            </a:r>
            <a:endParaRPr lang="en-US" sz="1800"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Marketing Analytics</a:t>
            </a:r>
          </a:p>
          <a:p>
            <a:pPr algn="l"/>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Multiple companies - I run my own consultancy and teach at U-Chicago and Benedictine University part-time in Lisle, IL</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9419816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Dave Cameron</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33015" y="1057868"/>
            <a:ext cx="5982062" cy="5047536"/>
          </a:xfrm>
          <a:prstGeom prst="rect">
            <a:avLst/>
          </a:prstGeom>
          <a:noFill/>
        </p:spPr>
        <p:txBody>
          <a:bodyPr wrap="square">
            <a:spAutoFit/>
          </a:bodyPr>
          <a:lstStyle/>
          <a:p>
            <a:r>
              <a:rPr lang="en-US" sz="1400" b="1" i="0" u="none" strike="noStrike" baseline="0" dirty="0"/>
              <a:t>Where are you now?</a:t>
            </a:r>
          </a:p>
          <a:p>
            <a:r>
              <a:rPr lang="en-US" sz="1400" b="0" i="0" u="none" strike="noStrike" baseline="0" dirty="0"/>
              <a:t>I run my own consultancy for business analytics and business applications in Data Science. I teach business analytics part-time both at U-Chicago and Benedictine University in Lisle, IL.</a:t>
            </a:r>
          </a:p>
          <a:p>
            <a:endParaRPr lang="en-US" sz="1400" b="1" i="0" u="none" strike="noStrike" baseline="0" dirty="0"/>
          </a:p>
          <a:p>
            <a:r>
              <a:rPr lang="en-US" sz="1400" b="1" i="0" u="none" strike="noStrike" baseline="0" dirty="0"/>
              <a:t>What have you been doing since you left Ohio State?</a:t>
            </a:r>
          </a:p>
          <a:p>
            <a:r>
              <a:rPr lang="en-US" sz="1400" i="0" u="none" strike="noStrike" baseline="0" dirty="0"/>
              <a:t>After earning my Master's in Applied Statistics - I first joined the Nielsen Company as a marketing statistician. I was promoted a couple of times; staying for 10 years. From there, I became a manager of direct marketing analytics for the local phone company for 3 years. I then left to be director of analytics for a marketing services fi rm called Merkle for 5 years. After Merkle, I returned to Nielsen and became a global vice-president in charge of statistical research for product development. That job ended in 2017. Since then, I started my own consulting business in business analytics and business applications in Data Science. I've taught at 4 universities during that stretch, remaining active at U-Chicago and Benedictine University in Lisle - teaching classes very similar to the concepts I learned at OSU in the MAS program.</a:t>
            </a:r>
          </a:p>
          <a:p>
            <a:endParaRPr lang="en-US" sz="1400" b="1" i="0" u="none" strike="noStrike" baseline="0" dirty="0"/>
          </a:p>
          <a:p>
            <a:r>
              <a:rPr lang="en-US" sz="1400" b="1" i="0" u="none" strike="noStrike" baseline="0" dirty="0"/>
              <a:t>What do you do for fun outside of work? </a:t>
            </a:r>
          </a:p>
          <a:p>
            <a:r>
              <a:rPr lang="en-US" sz="1400" b="0" i="0" u="none" strike="noStrike" baseline="0" dirty="0"/>
              <a:t>I've been happily married since my years at OSU with my wife Joanne. We had 2 children who are now grown. I play Scrabble competitively using my probability background as well as word knowledge.</a:t>
            </a:r>
            <a:endParaRPr lang="en-US" sz="1400" dirty="0"/>
          </a:p>
        </p:txBody>
      </p:sp>
    </p:spTree>
    <p:extLst>
      <p:ext uri="{BB962C8B-B14F-4D97-AF65-F5344CB8AC3E}">
        <p14:creationId xmlns:p14="http://schemas.microsoft.com/office/powerpoint/2010/main" val="11279932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Dave Jeppesen</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6"/>
            <a:ext cx="5441197" cy="3104088"/>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1995</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208-863-0295</a:t>
            </a:r>
          </a:p>
          <a:p>
            <a:pPr algn="l"/>
            <a:r>
              <a:rPr lang="en-US" sz="1800" b="1" i="0" u="none" strike="noStrike" baseline="0" dirty="0">
                <a:latin typeface="+mn-lt"/>
              </a:rPr>
              <a:t>Email address: </a:t>
            </a:r>
            <a:r>
              <a:rPr lang="en-US" sz="1800" i="0" u="none" strike="noStrike" baseline="0" dirty="0">
                <a:latin typeface="+mn-lt"/>
              </a:rPr>
              <a:t>jeppesend@gmail.com</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Retired</a:t>
            </a:r>
          </a:p>
          <a:p>
            <a:pPr algn="l"/>
            <a:r>
              <a:rPr lang="en-US" sz="1800" b="1" dirty="0">
                <a:latin typeface="+mn-lt"/>
                <a:ea typeface="Buckeye Serif" panose="00000500000000000000" pitchFamily="50" charset="0"/>
              </a:rPr>
              <a:t>Company: </a:t>
            </a:r>
            <a:r>
              <a:rPr lang="en-US" sz="1800" dirty="0">
                <a:latin typeface="+mn-lt"/>
                <a:ea typeface="Buckeye Serif" panose="00000500000000000000" pitchFamily="50" charset="0"/>
              </a:rPr>
              <a:t>Loving it!</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1926123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Dave Jeppesen</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24223" y="1720840"/>
            <a:ext cx="5982062" cy="3416320"/>
          </a:xfrm>
          <a:prstGeom prst="rect">
            <a:avLst/>
          </a:prstGeom>
          <a:noFill/>
        </p:spPr>
        <p:txBody>
          <a:bodyPr wrap="square">
            <a:spAutoFit/>
          </a:bodyPr>
          <a:lstStyle/>
          <a:p>
            <a:r>
              <a:rPr lang="en-US" b="1" i="0" u="none" strike="noStrike" baseline="0" dirty="0"/>
              <a:t>Where are you now?</a:t>
            </a:r>
          </a:p>
          <a:p>
            <a:r>
              <a:rPr lang="en-US" b="0" i="0" u="none" strike="noStrike" baseline="0" dirty="0"/>
              <a:t>I live in Boise Idaho.</a:t>
            </a:r>
          </a:p>
          <a:p>
            <a:endParaRPr lang="en-US" b="1" i="0" u="none" strike="noStrike" baseline="0" dirty="0"/>
          </a:p>
          <a:p>
            <a:r>
              <a:rPr lang="en-US" b="1" i="0" u="none" strike="noStrike" baseline="0" dirty="0"/>
              <a:t>What have you been doing since you left Ohio State?</a:t>
            </a:r>
          </a:p>
          <a:p>
            <a:r>
              <a:rPr lang="en-US" i="0" u="none" strike="noStrike" baseline="0" dirty="0"/>
              <a:t>A wonderful career that spanned banking, health insurance and state government. And took me to Virginia, London England and Boise Idaho. I am married with four children and three grand children.</a:t>
            </a:r>
          </a:p>
          <a:p>
            <a:endParaRPr lang="en-US" b="1" i="0" u="none" strike="noStrike" baseline="0" dirty="0"/>
          </a:p>
          <a:p>
            <a:r>
              <a:rPr lang="en-US" b="1" i="0" u="none" strike="noStrike" baseline="0" dirty="0"/>
              <a:t>What do you do for fun outside of work? </a:t>
            </a:r>
          </a:p>
          <a:p>
            <a:r>
              <a:rPr lang="en-US" b="0" i="0" u="none" strike="noStrike" baseline="0" dirty="0"/>
              <a:t>Spend time with my kids and grandkids. Also snow ski, hike, travel, ride motorcycles.</a:t>
            </a:r>
            <a:endParaRPr lang="en-US" dirty="0"/>
          </a:p>
        </p:txBody>
      </p:sp>
    </p:spTree>
    <p:extLst>
      <p:ext uri="{BB962C8B-B14F-4D97-AF65-F5344CB8AC3E}">
        <p14:creationId xmlns:p14="http://schemas.microsoft.com/office/powerpoint/2010/main" val="2708753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David Kline</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234547"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a:t>
            </a:r>
            <a:r>
              <a:rPr lang="en-US" sz="1800" dirty="0">
                <a:latin typeface="+mn-lt"/>
                <a:ea typeface="Buckeye Serif" panose="00000500000000000000" pitchFamily="50" charset="0"/>
              </a:rPr>
              <a:t>2012</a:t>
            </a:r>
          </a:p>
          <a:p>
            <a:pPr>
              <a:lnSpc>
                <a:spcPct val="100000"/>
              </a:lnSpc>
            </a:pPr>
            <a:r>
              <a:rPr lang="en-US" sz="1800" i="0" u="none" strike="noStrike" baseline="0" dirty="0">
                <a:latin typeface="+mn-lt"/>
                <a:ea typeface="Buckeye Serif" panose="00000500000000000000" pitchFamily="50" charset="0"/>
              </a:rPr>
              <a:t>Biostatisti</a:t>
            </a:r>
            <a:r>
              <a:rPr lang="en-US" sz="1800" dirty="0">
                <a:latin typeface="+mn-lt"/>
                <a:ea typeface="Buckeye Serif" panose="00000500000000000000" pitchFamily="50" charset="0"/>
              </a:rPr>
              <a:t>cs, PhD 2015</a:t>
            </a:r>
            <a:endParaRPr lang="en-US" sz="1800" i="0" u="none" strike="noStrike" baseline="0" dirty="0">
              <a:latin typeface="+mn-lt"/>
              <a:ea typeface="Buckeye Serif" panose="00000500000000000000" pitchFamily="50" charset="0"/>
            </a:endParaRP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dkline@wakehealth.edu</a:t>
            </a:r>
            <a:endParaRPr lang="en-US" sz="1800" b="1" dirty="0">
              <a:latin typeface="+mn-lt"/>
              <a:ea typeface="Buckeye Serif" panose="00000500000000000000" pitchFamily="50" charset="0"/>
            </a:endParaRPr>
          </a:p>
          <a:p>
            <a:pPr>
              <a:lnSpc>
                <a:spcPct val="100000"/>
              </a:lnSpc>
            </a:pPr>
            <a:endParaRPr lang="en-US" sz="1800" b="1" dirty="0">
              <a:latin typeface="+mn-lt"/>
              <a:ea typeface="Buckeye Serif" panose="00000500000000000000" pitchFamily="50" charset="0"/>
            </a:endParaRPr>
          </a:p>
          <a:p>
            <a:pPr>
              <a:lnSpc>
                <a:spcPct val="100000"/>
              </a:lnSpc>
            </a:pPr>
            <a:r>
              <a:rPr lang="en-US" sz="1800" b="1" dirty="0">
                <a:latin typeface="+mn-lt"/>
                <a:ea typeface="Buckeye Serif" panose="00000500000000000000" pitchFamily="50" charset="0"/>
              </a:rPr>
              <a:t>Title: </a:t>
            </a:r>
            <a:r>
              <a:rPr lang="en-US" sz="1800" b="0" i="0" u="none" strike="noStrike" baseline="0" dirty="0">
                <a:latin typeface="+mn-lt"/>
              </a:rPr>
              <a:t>Associate Professor of Biostatistics and Data Science</a:t>
            </a:r>
          </a:p>
          <a:p>
            <a:pPr>
              <a:lnSpc>
                <a:spcPct val="100000"/>
              </a:lnSpc>
            </a:pPr>
            <a:r>
              <a:rPr lang="en-US" sz="1800" b="1" i="0" u="none" strike="noStrike" baseline="0" dirty="0">
                <a:latin typeface="+mn-lt"/>
              </a:rPr>
              <a:t>Company: </a:t>
            </a:r>
            <a:r>
              <a:rPr lang="en-US" sz="1800" b="0" i="0" u="none" strike="noStrike" baseline="0" dirty="0">
                <a:latin typeface="+mn-lt"/>
              </a:rPr>
              <a:t>Wake Forest University School of Medicine</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8028020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676505" y="2151017"/>
            <a:ext cx="3637944" cy="1430619"/>
          </a:xfrm>
        </p:spPr>
        <p:txBody>
          <a:bodyPr>
            <a:normAutofit/>
          </a:bodyPr>
          <a:lstStyle/>
          <a:p>
            <a:r>
              <a:rPr lang="en-US" dirty="0"/>
              <a:t>David Kline</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523162" y="1940693"/>
            <a:ext cx="5599108" cy="2800767"/>
          </a:xfrm>
          <a:prstGeom prst="rect">
            <a:avLst/>
          </a:prstGeom>
          <a:noFill/>
        </p:spPr>
        <p:txBody>
          <a:bodyPr wrap="square">
            <a:spAutoFit/>
          </a:bodyPr>
          <a:lstStyle/>
          <a:p>
            <a:r>
              <a:rPr lang="en-US" sz="1600" b="1" i="0" u="none" strike="noStrike" baseline="0" dirty="0"/>
              <a:t>Where are you now?</a:t>
            </a:r>
          </a:p>
          <a:p>
            <a:r>
              <a:rPr lang="en-US" sz="1600" i="0" u="none" strike="noStrike" baseline="0" dirty="0"/>
              <a:t>Winston-Salem, NC</a:t>
            </a:r>
          </a:p>
          <a:p>
            <a:endParaRPr lang="en-US" sz="1600" b="1" i="0" u="none" strike="noStrike" baseline="0" dirty="0"/>
          </a:p>
          <a:p>
            <a:r>
              <a:rPr lang="en-US" sz="1600" b="1" i="0" u="none" strike="noStrike" baseline="0" dirty="0"/>
              <a:t>What have you been doing since you left Ohio State?</a:t>
            </a:r>
          </a:p>
          <a:p>
            <a:r>
              <a:rPr lang="en-US" sz="1600" i="0" u="none" strike="noStrike" baseline="0" dirty="0"/>
              <a:t>I worked in the Center for Biostatistics at Ohio State from 2015-2021 and moved to Wake Forest in 2021.</a:t>
            </a:r>
          </a:p>
          <a:p>
            <a:endParaRPr lang="en-US" sz="1600" b="1" i="0" u="none" strike="noStrike" baseline="0" dirty="0"/>
          </a:p>
          <a:p>
            <a:r>
              <a:rPr lang="en-US" sz="1600" b="1" i="0" u="none" strike="noStrike" baseline="0" dirty="0"/>
              <a:t>What do you do for fun outside of work? </a:t>
            </a:r>
          </a:p>
          <a:p>
            <a:r>
              <a:rPr lang="en-US" sz="1600" i="0" u="none" strike="noStrike" baseline="0" dirty="0"/>
              <a:t>I enjoy taking advantage of the beach, mountains, and being outside in the sunshine of North Carolina with Jenn and our son, Henry.</a:t>
            </a:r>
          </a:p>
        </p:txBody>
      </p:sp>
    </p:spTree>
    <p:extLst>
      <p:ext uri="{BB962C8B-B14F-4D97-AF65-F5344CB8AC3E}">
        <p14:creationId xmlns:p14="http://schemas.microsoft.com/office/powerpoint/2010/main" val="30859028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dirty="0"/>
              <a:t>David Kline</a:t>
            </a:r>
          </a:p>
        </p:txBody>
      </p:sp>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rotWithShape="1">
          <a:blip r:embed="rId2">
            <a:extLst>
              <a:ext uri="{28A0092B-C50C-407E-A947-70E740481C1C}">
                <a14:useLocalDpi xmlns:a14="http://schemas.microsoft.com/office/drawing/2010/main" val="0"/>
              </a:ext>
            </a:extLst>
          </a:blip>
          <a:srcRect l="-25793" t="704" r="-20652" b="4627"/>
          <a:stretch/>
        </p:blipFill>
        <p:spPr>
          <a:xfrm>
            <a:off x="4855028" y="794657"/>
            <a:ext cx="6333671" cy="5352143"/>
          </a:xfrm>
          <a:prstGeom prst="rect">
            <a:avLst/>
          </a:prstGeom>
          <a:noFill/>
        </p:spPr>
      </p:pic>
    </p:spTree>
    <p:extLst>
      <p:ext uri="{BB962C8B-B14F-4D97-AF65-F5344CB8AC3E}">
        <p14:creationId xmlns:p14="http://schemas.microsoft.com/office/powerpoint/2010/main" val="7339843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Douglas Holly</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909232"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1977</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dougholly8@gmail.com</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Senior Sales Specialist / Senior Client Executive</a:t>
            </a:r>
          </a:p>
          <a:p>
            <a:pPr algn="l"/>
            <a:r>
              <a:rPr lang="en-US" sz="1800" b="1" dirty="0">
                <a:latin typeface="+mn-lt"/>
                <a:ea typeface="Buckeye Serif" panose="00000500000000000000" pitchFamily="50" charset="0"/>
              </a:rPr>
              <a:t>Company: </a:t>
            </a:r>
            <a:r>
              <a:rPr lang="en-US" sz="1800" b="0" i="0" u="none" strike="noStrike" baseline="0" dirty="0">
                <a:latin typeface="+mn-lt"/>
              </a:rPr>
              <a:t>IBM Corporation / Sirius Computer Solutions</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68017256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Douglas Holly</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56108" y="950146"/>
            <a:ext cx="5982062" cy="5262979"/>
          </a:xfrm>
          <a:prstGeom prst="rect">
            <a:avLst/>
          </a:prstGeom>
          <a:noFill/>
        </p:spPr>
        <p:txBody>
          <a:bodyPr wrap="square">
            <a:spAutoFit/>
          </a:bodyPr>
          <a:lstStyle/>
          <a:p>
            <a:r>
              <a:rPr lang="en-US" sz="1400" b="1" i="0" u="none" strike="noStrike" baseline="0" dirty="0"/>
              <a:t>Where are you now?</a:t>
            </a:r>
          </a:p>
          <a:p>
            <a:r>
              <a:rPr lang="en-US" sz="1400" b="0" i="0" u="none" strike="noStrike" baseline="0" dirty="0"/>
              <a:t>My wife and I live in the South Bay area of Los Angeles County, about 18 miles south of LAX. We've been here since we got married in 1985 and raised our 3 children here.</a:t>
            </a:r>
          </a:p>
          <a:p>
            <a:endParaRPr lang="en-US" sz="1400" b="1" i="0" u="none" strike="noStrike" baseline="0" dirty="0"/>
          </a:p>
          <a:p>
            <a:r>
              <a:rPr lang="en-US" sz="1400" b="1" i="0" u="none" strike="noStrike" baseline="0" dirty="0"/>
              <a:t>What have you been doing since you left Ohio State?</a:t>
            </a:r>
          </a:p>
          <a:p>
            <a:r>
              <a:rPr lang="en-US" sz="1400" i="0" u="none" strike="noStrike" baseline="0" dirty="0"/>
              <a:t>In my last year at Ohio State, a lot of my classmates (including me) signed up for on campus interviews with IBM because we wanted practice before interviewing for statistics related jobs. Fortunately for me, this practice interview eventually led to a job offer in Los Angeles. After graduation, I drove back to Southern California and started work at IBM near LAX 2 weeks later. This started a 42-year career supporting and selling mainframe computers at IBM (32 years) and an IBM Business Partner (Sirius Computer Solutions; 10 years). Capacity planning was an important part of my jobs, so I was grateful for my statistics training at OSU. I retired in June, 2019.</a:t>
            </a:r>
          </a:p>
          <a:p>
            <a:endParaRPr lang="en-US" sz="1400" b="1" i="0" u="none" strike="noStrike" baseline="0" dirty="0"/>
          </a:p>
          <a:p>
            <a:r>
              <a:rPr lang="en-US" sz="1400" b="1" i="0" u="none" strike="noStrike" baseline="0" dirty="0"/>
              <a:t>What do you do for fun outside of work? </a:t>
            </a:r>
          </a:p>
          <a:p>
            <a:r>
              <a:rPr lang="en-US" sz="1400" b="0" i="0" u="none" strike="noStrike" baseline="0" dirty="0"/>
              <a:t>Travel and tennis! We love to travel and go on trips 3-4 times a year, especially to international destinations. In the last 10 years, our list of travel buddies has increased dramatically, so now we almost always travel with other folks. We usually do cruises and/or land tours. We also take advantage of the local botanic garden year-round and the Hollywood Bowl in the summer.</a:t>
            </a:r>
            <a:endParaRPr lang="en-US" sz="1400" dirty="0"/>
          </a:p>
        </p:txBody>
      </p:sp>
    </p:spTree>
    <p:extLst>
      <p:ext uri="{BB962C8B-B14F-4D97-AF65-F5344CB8AC3E}">
        <p14:creationId xmlns:p14="http://schemas.microsoft.com/office/powerpoint/2010/main" val="10631931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Douglas Holly</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rotWithShape="1">
          <a:blip r:embed="rId2">
            <a:extLst>
              <a:ext uri="{28A0092B-C50C-407E-A947-70E740481C1C}">
                <a14:useLocalDpi xmlns:a14="http://schemas.microsoft.com/office/drawing/2010/main" val="0"/>
              </a:ext>
            </a:extLst>
          </a:blip>
          <a:srcRect l="10088" t="-35223" r="10387"/>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1669" b="1669"/>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t="2177" b="2177"/>
          <a:stretch/>
        </p:blipFill>
        <p:spPr>
          <a:xfrm>
            <a:off x="8108591" y="1650521"/>
            <a:ext cx="4083406" cy="5207479"/>
          </a:xfrm>
          <a:prstGeom prst="rect">
            <a:avLst/>
          </a:prstGeom>
          <a:effectLst/>
        </p:spPr>
      </p:pic>
    </p:spTree>
    <p:extLst>
      <p:ext uri="{BB962C8B-B14F-4D97-AF65-F5344CB8AC3E}">
        <p14:creationId xmlns:p14="http://schemas.microsoft.com/office/powerpoint/2010/main" val="7268467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Geraldine </a:t>
            </a:r>
            <a:r>
              <a:rPr lang="en-US" dirty="0" err="1"/>
              <a:t>Baggs</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909232"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1994</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gebaggs@hotmail.com</a:t>
            </a: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Research Fellow (Statistics)</a:t>
            </a:r>
          </a:p>
          <a:p>
            <a:pPr algn="l"/>
            <a:r>
              <a:rPr lang="en-US" sz="1800" b="1" dirty="0">
                <a:latin typeface="+mn-lt"/>
                <a:ea typeface="Buckeye Serif" panose="00000500000000000000" pitchFamily="50" charset="0"/>
              </a:rPr>
              <a:t>Company: </a:t>
            </a:r>
            <a:r>
              <a:rPr lang="en-US" sz="1800" b="0" i="0" u="none" strike="noStrike" baseline="0" dirty="0">
                <a:latin typeface="+mn-lt"/>
              </a:rPr>
              <a:t>Abbott Laboratories</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6785029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Geraldine </a:t>
            </a:r>
            <a:r>
              <a:rPr lang="en-US" dirty="0" err="1"/>
              <a:t>Baggs</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38524" y="1767006"/>
            <a:ext cx="5982062" cy="3323987"/>
          </a:xfrm>
          <a:prstGeom prst="rect">
            <a:avLst/>
          </a:prstGeom>
          <a:noFill/>
        </p:spPr>
        <p:txBody>
          <a:bodyPr wrap="square">
            <a:spAutoFit/>
          </a:bodyPr>
          <a:lstStyle/>
          <a:p>
            <a:r>
              <a:rPr lang="en-US" sz="1400" b="1" i="0" u="none" strike="noStrike" baseline="0" dirty="0"/>
              <a:t>Where are you now?</a:t>
            </a:r>
          </a:p>
          <a:p>
            <a:r>
              <a:rPr lang="en-US" sz="1400" b="0" i="0" u="none" strike="noStrike" baseline="0" dirty="0"/>
              <a:t>I never left Columbus Ohio. I found my first and only employer in Columbus with Abbott Nutrition.</a:t>
            </a:r>
          </a:p>
          <a:p>
            <a:endParaRPr lang="en-US" sz="1400" b="1" i="0" u="none" strike="noStrike" baseline="0" dirty="0"/>
          </a:p>
          <a:p>
            <a:r>
              <a:rPr lang="en-US" sz="1400" b="1" i="0" u="none" strike="noStrike" baseline="0" dirty="0"/>
              <a:t>What have you been doing since you left Ohio State?</a:t>
            </a:r>
          </a:p>
          <a:p>
            <a:r>
              <a:rPr lang="en-US" sz="1400" i="0" u="none" strike="noStrike" baseline="0" dirty="0"/>
              <a:t>I found a job with industry providing statistical guidance and direction for clinical trials in nutrition research. Lately, I have been involved with volunteer activities in the Columbus statistical community including the OSU </a:t>
            </a:r>
            <a:r>
              <a:rPr lang="en-US" sz="1400" i="0" u="none" strike="noStrike" baseline="0" dirty="0" err="1"/>
              <a:t>Datafest</a:t>
            </a:r>
            <a:r>
              <a:rPr lang="en-US" sz="1400" i="0" u="none" strike="noStrike" baseline="0" dirty="0"/>
              <a:t> as mentor, the </a:t>
            </a:r>
            <a:r>
              <a:rPr lang="en-US" sz="1400" i="0" u="none" strike="noStrike" baseline="0" dirty="0" err="1"/>
              <a:t>FNDay</a:t>
            </a:r>
            <a:r>
              <a:rPr lang="en-US" sz="1400" i="0" u="none" strike="noStrike" baseline="0" dirty="0"/>
              <a:t> as panelists, and the ASA Columbus chapter as officer.</a:t>
            </a:r>
          </a:p>
          <a:p>
            <a:endParaRPr lang="en-US" sz="1400" b="1" i="0" u="none" strike="noStrike" baseline="0" dirty="0"/>
          </a:p>
          <a:p>
            <a:r>
              <a:rPr lang="en-US" sz="1400" b="1" i="0" u="none" strike="noStrike" baseline="0" dirty="0"/>
              <a:t>What do you do for fun outside of work? </a:t>
            </a:r>
          </a:p>
          <a:p>
            <a:r>
              <a:rPr lang="en-US" sz="1400" b="0" i="0" u="none" strike="noStrike" baseline="0" dirty="0"/>
              <a:t>I love hikes which combine physical activity and being out in nature. When time permits, my husband and I visit our children out West and the South enjoying wonderful vistas around the country.</a:t>
            </a:r>
            <a:endParaRPr lang="en-US" sz="1400" dirty="0"/>
          </a:p>
        </p:txBody>
      </p:sp>
    </p:spTree>
    <p:extLst>
      <p:ext uri="{BB962C8B-B14F-4D97-AF65-F5344CB8AC3E}">
        <p14:creationId xmlns:p14="http://schemas.microsoft.com/office/powerpoint/2010/main" val="38267591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Geraldine </a:t>
            </a:r>
            <a:r>
              <a:rPr lang="en-US" sz="4000" kern="1200" dirty="0" err="1">
                <a:solidFill>
                  <a:srgbClr val="C00000"/>
                </a:solidFill>
                <a:latin typeface="+mj-lt"/>
                <a:ea typeface="+mj-ea"/>
                <a:cs typeface="+mj-cs"/>
              </a:rPr>
              <a:t>Baggs</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t="2177" b="2177"/>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l="20901" r="20901"/>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t="1988" b="1988"/>
          <a:stretch/>
        </p:blipFill>
        <p:spPr>
          <a:xfrm>
            <a:off x="8108591" y="1650521"/>
            <a:ext cx="4083406" cy="5207479"/>
          </a:xfrm>
          <a:prstGeom prst="rect">
            <a:avLst/>
          </a:prstGeom>
          <a:effectLst/>
        </p:spPr>
      </p:pic>
    </p:spTree>
    <p:extLst>
      <p:ext uri="{BB962C8B-B14F-4D97-AF65-F5344CB8AC3E}">
        <p14:creationId xmlns:p14="http://schemas.microsoft.com/office/powerpoint/2010/main" val="8986964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Grant Schneider</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909232"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2014</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gschneidz@gmail.com</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CEO</a:t>
            </a:r>
          </a:p>
          <a:p>
            <a:pPr algn="l"/>
            <a:r>
              <a:rPr lang="en-US" sz="1800" b="1" dirty="0">
                <a:latin typeface="+mn-lt"/>
                <a:ea typeface="Buckeye Serif" panose="00000500000000000000" pitchFamily="50" charset="0"/>
              </a:rPr>
              <a:t>Company: </a:t>
            </a:r>
            <a:r>
              <a:rPr lang="en-US" sz="1800" b="0" i="0" u="none" strike="noStrike" baseline="0" dirty="0">
                <a:latin typeface="+mn-lt"/>
              </a:rPr>
              <a:t>Fountainhead</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0419927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Grant Schneider</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38523" y="1767006"/>
            <a:ext cx="6056307" cy="2893100"/>
          </a:xfrm>
          <a:prstGeom prst="rect">
            <a:avLst/>
          </a:prstGeom>
          <a:noFill/>
        </p:spPr>
        <p:txBody>
          <a:bodyPr wrap="square">
            <a:spAutoFit/>
          </a:bodyPr>
          <a:lstStyle/>
          <a:p>
            <a:r>
              <a:rPr lang="en-US" sz="1400" b="1" i="0" u="none" strike="noStrike" baseline="0" dirty="0"/>
              <a:t>Where are you now?</a:t>
            </a:r>
          </a:p>
          <a:p>
            <a:r>
              <a:rPr lang="en-US" sz="1400" b="0" i="0" u="none" strike="noStrike" baseline="0" dirty="0"/>
              <a:t>Living in Columbus with Jingjing and our 3 kids </a:t>
            </a:r>
          </a:p>
          <a:p>
            <a:r>
              <a:rPr lang="en-US" sz="1400" b="0" i="0" u="none" strike="noStrike" baseline="0" dirty="0"/>
              <a:t>(Sebastian - 7, Seraphina -4, Sapphira - 1).</a:t>
            </a:r>
          </a:p>
          <a:p>
            <a:endParaRPr lang="en-US" sz="1400" b="1" i="0" u="none" strike="noStrike" baseline="0" dirty="0"/>
          </a:p>
          <a:p>
            <a:r>
              <a:rPr lang="en-US" sz="1400" b="1" i="0" u="none" strike="noStrike" baseline="0" dirty="0"/>
              <a:t>What have you been doing since you left Ohio State?</a:t>
            </a:r>
          </a:p>
          <a:p>
            <a:r>
              <a:rPr lang="en-US" sz="1400" i="0" u="none" strike="noStrike" baseline="0" dirty="0"/>
              <a:t>Joined a small startup called Upstart in the Bay area after graduation, got to come back to Columbus in 2019 to open their HQ2. Currently split my time between helping out at Upstart 2 days a week, some real estate projects in Southeast Ohio, and my Bitcoin lending startup Fountainhead.</a:t>
            </a:r>
          </a:p>
          <a:p>
            <a:endParaRPr lang="en-US" sz="1400" b="1" i="0" u="none" strike="noStrike" baseline="0" dirty="0"/>
          </a:p>
          <a:p>
            <a:r>
              <a:rPr lang="en-US" sz="1400" b="1" i="0" u="none" strike="noStrike" baseline="0" dirty="0"/>
              <a:t>What do you do for fun outside of work? </a:t>
            </a:r>
          </a:p>
          <a:p>
            <a:r>
              <a:rPr lang="en-US" sz="1400" b="0" i="0" u="none" strike="noStrike" baseline="0" dirty="0"/>
              <a:t>We have a farm down in Hocking Hills, so I like to escape there with the family as often as possible to enjoy nature and develop our green thumbs.</a:t>
            </a:r>
            <a:endParaRPr lang="en-US" sz="1400" dirty="0"/>
          </a:p>
        </p:txBody>
      </p:sp>
    </p:spTree>
    <p:extLst>
      <p:ext uri="{BB962C8B-B14F-4D97-AF65-F5344CB8AC3E}">
        <p14:creationId xmlns:p14="http://schemas.microsoft.com/office/powerpoint/2010/main" val="233558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09014" y="73236"/>
            <a:ext cx="4748350" cy="2035865"/>
          </a:xfrm>
        </p:spPr>
        <p:txBody>
          <a:bodyPr vert="horz" lIns="91440" tIns="45720" rIns="91440" bIns="45720" rtlCol="0" anchor="b">
            <a:normAutofit/>
          </a:bodyPr>
          <a:lstStyle/>
          <a:p>
            <a:r>
              <a:rPr lang="en-US" kern="1200" dirty="0"/>
              <a:t>Grant Schneider</a:t>
            </a:r>
          </a:p>
        </p:txBody>
      </p:sp>
      <p:pic>
        <p:nvPicPr>
          <p:cNvPr id="5" name="Picture 4">
            <a:extLst>
              <a:ext uri="{FF2B5EF4-FFF2-40B4-BE49-F238E27FC236}">
                <a16:creationId xmlns:a16="http://schemas.microsoft.com/office/drawing/2014/main" id="{CD5BB30A-B274-9BB9-C242-04CCF8B8081D}"/>
              </a:ext>
            </a:extLst>
          </p:cNvPr>
          <p:cNvPicPr>
            <a:picLocks noChangeAspect="1"/>
          </p:cNvPicPr>
          <p:nvPr/>
        </p:nvPicPr>
        <p:blipFill rotWithShape="1">
          <a:blip r:embed="rId2">
            <a:extLst>
              <a:ext uri="{28A0092B-C50C-407E-A947-70E740481C1C}">
                <a14:useLocalDpi xmlns:a14="http://schemas.microsoft.com/office/drawing/2010/main" val="0"/>
              </a:ext>
            </a:extLst>
          </a:blip>
          <a:srcRect l="-1474" t="16655" r="1474" b="-17280"/>
          <a:stretch/>
        </p:blipFill>
        <p:spPr>
          <a:xfrm>
            <a:off x="609959" y="2814770"/>
            <a:ext cx="3918857" cy="3154680"/>
          </a:xfrm>
          <a:prstGeom prst="rect">
            <a:avLst/>
          </a:prstGeom>
          <a:noFill/>
        </p:spPr>
      </p:pic>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rotWithShape="1">
          <a:blip r:embed="rId3">
            <a:extLst>
              <a:ext uri="{28A0092B-C50C-407E-A947-70E740481C1C}">
                <a14:useLocalDpi xmlns:a14="http://schemas.microsoft.com/office/drawing/2010/main" val="0"/>
              </a:ext>
            </a:extLst>
          </a:blip>
          <a:srcRect l="-1299" t="398" r="1299" b="-161"/>
          <a:stretch/>
        </p:blipFill>
        <p:spPr>
          <a:xfrm>
            <a:off x="4855028" y="356616"/>
            <a:ext cx="6333671" cy="6318503"/>
          </a:xfrm>
          <a:prstGeom prst="rect">
            <a:avLst/>
          </a:prstGeom>
          <a:noFill/>
        </p:spPr>
      </p:pic>
    </p:spTree>
    <p:extLst>
      <p:ext uri="{BB962C8B-B14F-4D97-AF65-F5344CB8AC3E}">
        <p14:creationId xmlns:p14="http://schemas.microsoft.com/office/powerpoint/2010/main" val="31759577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Hong-Long Wang</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137832"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1992</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b="0" i="0" u="none" strike="noStrike" baseline="0" dirty="0">
                <a:latin typeface="Helvetica" panose="020B0604020202020204" pitchFamily="34" charset="0"/>
              </a:rPr>
              <a:t>hlw@gm.ntpu.edu.tw</a:t>
            </a: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Chairman</a:t>
            </a:r>
          </a:p>
          <a:p>
            <a:pPr algn="l"/>
            <a:r>
              <a:rPr lang="en-US" sz="1800" b="1" dirty="0">
                <a:latin typeface="+mn-lt"/>
                <a:ea typeface="Buckeye Serif" panose="00000500000000000000" pitchFamily="50" charset="0"/>
              </a:rPr>
              <a:t>Company: </a:t>
            </a:r>
            <a:r>
              <a:rPr lang="en-US" sz="1800" b="0" i="0" u="none" strike="noStrike" baseline="0" dirty="0">
                <a:latin typeface="+mn-lt"/>
              </a:rPr>
              <a:t>Chinese Applied Statistic Association (CASA)</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8010201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816026" cy="1430619"/>
          </a:xfrm>
        </p:spPr>
        <p:txBody>
          <a:bodyPr>
            <a:normAutofit/>
          </a:bodyPr>
          <a:lstStyle/>
          <a:p>
            <a:r>
              <a:rPr lang="en-US" dirty="0"/>
              <a:t>Hong-Long Wang</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91277" y="1551563"/>
            <a:ext cx="6056307" cy="3754874"/>
          </a:xfrm>
          <a:prstGeom prst="rect">
            <a:avLst/>
          </a:prstGeom>
          <a:noFill/>
        </p:spPr>
        <p:txBody>
          <a:bodyPr wrap="square">
            <a:spAutoFit/>
          </a:bodyPr>
          <a:lstStyle/>
          <a:p>
            <a:r>
              <a:rPr lang="en-US" sz="1400" b="1" i="0" u="none" strike="noStrike" baseline="0" dirty="0"/>
              <a:t>Where are you now?</a:t>
            </a:r>
          </a:p>
          <a:p>
            <a:r>
              <a:rPr lang="en-US" sz="1400" b="0" i="0" u="none" strike="noStrike" baseline="0" dirty="0"/>
              <a:t>As a chairman of CASA, I have helped issued Certificate of the statistical proficiency and co-sponsored the cross-strait markets research competition. With my wife, an OSU M.S. in HR, I also run a human resources management consultant firm in Taiwan.</a:t>
            </a:r>
          </a:p>
          <a:p>
            <a:endParaRPr lang="en-US" sz="1400" b="1" i="0" u="none" strike="noStrike" baseline="0" dirty="0"/>
          </a:p>
          <a:p>
            <a:r>
              <a:rPr lang="en-US" sz="1400" b="1" i="0" u="none" strike="noStrike" baseline="0" dirty="0"/>
              <a:t>What have you been doing since you left Ohio State?</a:t>
            </a:r>
          </a:p>
          <a:p>
            <a:r>
              <a:rPr lang="en-US" sz="1400" i="0" u="none" strike="noStrike" baseline="0" dirty="0"/>
              <a:t>I had been a faculty in the statistics department of the National Taipei University since 1992. During my academic service period, with the help of Jason Hsu, my thesis advisor, we were honored to co-sponsor the MCP 2019 Taipei. There were more than 200 professional researchers in statistics, gathering in the National Taiwan University to share the newly research in the conference. Photos of MCP 2019 have been uploaded.</a:t>
            </a:r>
          </a:p>
          <a:p>
            <a:endParaRPr lang="en-US" sz="1400" b="1" i="0" u="none" strike="noStrike" baseline="0" dirty="0"/>
          </a:p>
          <a:p>
            <a:r>
              <a:rPr lang="en-US" sz="1400" b="1" i="0" u="none" strike="noStrike" baseline="0" dirty="0"/>
              <a:t>What do you do for fun outside of work? </a:t>
            </a:r>
          </a:p>
          <a:p>
            <a:r>
              <a:rPr lang="en-US" sz="1400" b="0" i="0" u="none" strike="noStrike" baseline="0" dirty="0"/>
              <a:t>We have a</a:t>
            </a:r>
            <a:r>
              <a:rPr lang="en-US" sz="1400" dirty="0"/>
              <a:t>n </a:t>
            </a:r>
            <a:r>
              <a:rPr lang="en-US" sz="1400" b="0" i="0" u="none" strike="noStrike" baseline="0" dirty="0"/>
              <a:t>OSU alumni club in Taiwan. We have reunion party and game watch regularly.</a:t>
            </a:r>
            <a:endParaRPr lang="en-US" sz="1400" dirty="0"/>
          </a:p>
        </p:txBody>
      </p:sp>
    </p:spTree>
    <p:extLst>
      <p:ext uri="{BB962C8B-B14F-4D97-AF65-F5344CB8AC3E}">
        <p14:creationId xmlns:p14="http://schemas.microsoft.com/office/powerpoint/2010/main" val="2871213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09014" y="73236"/>
            <a:ext cx="4748350" cy="2035865"/>
          </a:xfrm>
        </p:spPr>
        <p:txBody>
          <a:bodyPr vert="horz" lIns="91440" tIns="45720" rIns="91440" bIns="45720" rtlCol="0" anchor="b">
            <a:normAutofit/>
          </a:bodyPr>
          <a:lstStyle/>
          <a:p>
            <a:r>
              <a:rPr lang="en-US" kern="1200" dirty="0"/>
              <a:t>Hong-Long Wang</a:t>
            </a:r>
          </a:p>
        </p:txBody>
      </p:sp>
      <p:pic>
        <p:nvPicPr>
          <p:cNvPr id="5" name="Picture 4">
            <a:extLst>
              <a:ext uri="{FF2B5EF4-FFF2-40B4-BE49-F238E27FC236}">
                <a16:creationId xmlns:a16="http://schemas.microsoft.com/office/drawing/2014/main" id="{CD5BB30A-B274-9BB9-C242-04CCF8B8081D}"/>
              </a:ext>
            </a:extLst>
          </p:cNvPr>
          <p:cNvPicPr>
            <a:picLocks noChangeAspect="1"/>
          </p:cNvPicPr>
          <p:nvPr/>
        </p:nvPicPr>
        <p:blipFill rotWithShape="1">
          <a:blip r:embed="rId2">
            <a:extLst>
              <a:ext uri="{28A0092B-C50C-407E-A947-70E740481C1C}">
                <a14:useLocalDpi xmlns:a14="http://schemas.microsoft.com/office/drawing/2010/main" val="0"/>
              </a:ext>
            </a:extLst>
          </a:blip>
          <a:srcRect l="16977" t="-870" r="28857" b="870"/>
          <a:stretch/>
        </p:blipFill>
        <p:spPr>
          <a:xfrm>
            <a:off x="747119" y="2686754"/>
            <a:ext cx="3918857" cy="3154680"/>
          </a:xfrm>
          <a:prstGeom prst="rect">
            <a:avLst/>
          </a:prstGeom>
          <a:noFill/>
        </p:spPr>
      </p:pic>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rotWithShape="1">
          <a:blip r:embed="rId3">
            <a:extLst>
              <a:ext uri="{28A0092B-C50C-407E-A947-70E740481C1C}">
                <a14:useLocalDpi xmlns:a14="http://schemas.microsoft.com/office/drawing/2010/main" val="0"/>
              </a:ext>
            </a:extLst>
          </a:blip>
          <a:srcRect l="16948" r="7824"/>
          <a:stretch/>
        </p:blipFill>
        <p:spPr>
          <a:xfrm>
            <a:off x="5349315" y="269748"/>
            <a:ext cx="6333671" cy="6318503"/>
          </a:xfrm>
          <a:prstGeom prst="rect">
            <a:avLst/>
          </a:prstGeom>
          <a:noFill/>
        </p:spPr>
      </p:pic>
    </p:spTree>
    <p:extLst>
      <p:ext uri="{BB962C8B-B14F-4D97-AF65-F5344CB8AC3E}">
        <p14:creationId xmlns:p14="http://schemas.microsoft.com/office/powerpoint/2010/main" val="15752412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Jared </a:t>
            </a:r>
            <a:r>
              <a:rPr lang="en-US" dirty="0" err="1"/>
              <a:t>Schuetter</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909232"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2010</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740-403-2933</a:t>
            </a:r>
          </a:p>
          <a:p>
            <a:pPr algn="l"/>
            <a:r>
              <a:rPr lang="en-US" sz="1800" b="1" i="0" u="none" strike="noStrike" baseline="0" dirty="0">
                <a:latin typeface="+mn-lt"/>
              </a:rPr>
              <a:t>Email address: </a:t>
            </a:r>
            <a:r>
              <a:rPr lang="en-US" sz="1800" i="0" u="none" strike="noStrike" baseline="0" dirty="0">
                <a:latin typeface="+mn-lt"/>
              </a:rPr>
              <a:t>jaredschuetter@gmail.com</a:t>
            </a:r>
            <a:endParaRPr lang="en-US" sz="1800"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Principal Data Scientist</a:t>
            </a:r>
          </a:p>
          <a:p>
            <a:pPr algn="l"/>
            <a:r>
              <a:rPr lang="en-US" sz="1800" b="1" dirty="0">
                <a:latin typeface="+mn-lt"/>
                <a:ea typeface="Buckeye Serif" panose="00000500000000000000" pitchFamily="50" charset="0"/>
              </a:rPr>
              <a:t>Company: </a:t>
            </a:r>
            <a:r>
              <a:rPr lang="en-US" sz="1800" b="0" i="0" u="none" strike="noStrike" baseline="0" dirty="0">
                <a:latin typeface="+mn-lt"/>
              </a:rPr>
              <a:t>Battelle</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1601797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Jared </a:t>
            </a:r>
            <a:r>
              <a:rPr lang="en-US" dirty="0" err="1"/>
              <a:t>Schuetter</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56109" y="520511"/>
            <a:ext cx="5982062" cy="5816977"/>
          </a:xfrm>
          <a:prstGeom prst="rect">
            <a:avLst/>
          </a:prstGeom>
          <a:noFill/>
        </p:spPr>
        <p:txBody>
          <a:bodyPr wrap="square">
            <a:spAutoFit/>
          </a:bodyPr>
          <a:lstStyle/>
          <a:p>
            <a:r>
              <a:rPr lang="en-US" sz="1200" b="1" i="0" u="none" strike="noStrike" baseline="0" dirty="0"/>
              <a:t>Where are you now?</a:t>
            </a:r>
          </a:p>
          <a:p>
            <a:r>
              <a:rPr lang="en-US" sz="1200" b="0" i="0" u="none" strike="noStrike" baseline="0" dirty="0"/>
              <a:t>I started working at Battelle (just across the street from OSU) as an intern in the final year of my program, then I rolled over to full time after graduating, and I have been here ever since. Most of my work at Battelle has been building statistical, machine learning, and deep learning models to solve problems in a variety of areas, including biological and chemical threat detection, oil &amp; gas modeling, subsurface prediction for carbon injection and storage, human forensic identification, multi-</a:t>
            </a:r>
            <a:r>
              <a:rPr lang="en-US" sz="1200" b="0" i="0" u="none" strike="noStrike" baseline="0" dirty="0" err="1"/>
              <a:t>omic</a:t>
            </a:r>
            <a:r>
              <a:rPr lang="en-US" sz="1200" b="0" i="0" u="none" strike="noStrike" baseline="0" dirty="0"/>
              <a:t> biomarker discovery, and computer vision. I have also managed technical staff on different projects and served on the Technical Council, a group of 12 scientists who address a variety of technical matters of interest to the head of contract research in the company.</a:t>
            </a:r>
          </a:p>
          <a:p>
            <a:endParaRPr lang="en-US" sz="1200" b="1" i="0" u="none" strike="noStrike" baseline="0" dirty="0"/>
          </a:p>
          <a:p>
            <a:r>
              <a:rPr lang="en-US" sz="1200" b="1" i="0" u="none" strike="noStrike" baseline="0" dirty="0"/>
              <a:t>What have you been doing since you left Ohio State?</a:t>
            </a:r>
          </a:p>
          <a:p>
            <a:r>
              <a:rPr lang="en-US" sz="1200" i="0" u="none" strike="noStrike" baseline="0" dirty="0"/>
              <a:t>After graduation, I stayed in the Columbus area (Hilliard on the west side) with my wife, Michelle, and two daughters Claudia and Vivian. We've been homeschooling our kids, which has been interesting, and since the pandemic it's been nice to be mostly working from home and seeing them a lot throughout the day. We've had plenty of time to explore the area and do all kinds of fun things, whether it's visiting the caves at Ohio Caverns, seeing the sights at Hocking Hills, going to some fun attractions within the city (e.g., down at the Ohio Theater or the Palace Theater), or attending some of the large metro parks in the</a:t>
            </a:r>
          </a:p>
          <a:p>
            <a:r>
              <a:rPr lang="en-US" sz="1200" i="0" u="none" strike="noStrike" baseline="0" dirty="0"/>
              <a:t>area. </a:t>
            </a:r>
          </a:p>
          <a:p>
            <a:endParaRPr lang="en-US" sz="1200" b="1" i="0" u="none" strike="noStrike" baseline="0" dirty="0"/>
          </a:p>
          <a:p>
            <a:r>
              <a:rPr lang="en-US" sz="1200" b="1" i="0" u="none" strike="noStrike" baseline="0" dirty="0"/>
              <a:t>What do you do for fun outside of work? </a:t>
            </a:r>
          </a:p>
          <a:p>
            <a:r>
              <a:rPr lang="en-US" sz="1200" b="0" i="0" u="none" strike="noStrike" baseline="0" dirty="0"/>
              <a:t>My main hobby is gaming. I'm a member of a large over 30 gaming community and spend a lot of leisure time playing games on the computer, often with my kids. Now that my kids are a little older, we've discovered a new hobby of roller coaster riding. We spent all summer this year visiting Cedar Point and Kings Island nearly every weekend, riding all the coasters they had to offer. I also enjoy reading; typically, I like fiction and sci-fi, but my wife Michelle is a huge reader and often recommends some great books to me.</a:t>
            </a:r>
            <a:endParaRPr lang="en-US" sz="1200" dirty="0"/>
          </a:p>
        </p:txBody>
      </p:sp>
    </p:spTree>
    <p:extLst>
      <p:ext uri="{BB962C8B-B14F-4D97-AF65-F5344CB8AC3E}">
        <p14:creationId xmlns:p14="http://schemas.microsoft.com/office/powerpoint/2010/main" val="26744576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Jared </a:t>
            </a:r>
            <a:r>
              <a:rPr lang="en-US" sz="4000" kern="1200" dirty="0" err="1">
                <a:solidFill>
                  <a:srgbClr val="C00000"/>
                </a:solidFill>
                <a:latin typeface="+mj-lt"/>
                <a:ea typeface="+mj-ea"/>
                <a:cs typeface="+mj-cs"/>
              </a:rPr>
              <a:t>Schuetter</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20595" r="20595"/>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l="20904" r="20904"/>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l="20474" r="20474"/>
          <a:stretch/>
        </p:blipFill>
        <p:spPr>
          <a:xfrm>
            <a:off x="8108591" y="1650521"/>
            <a:ext cx="4083406" cy="5207479"/>
          </a:xfrm>
          <a:prstGeom prst="rect">
            <a:avLst/>
          </a:prstGeom>
          <a:effectLst/>
        </p:spPr>
      </p:pic>
    </p:spTree>
    <p:extLst>
      <p:ext uri="{BB962C8B-B14F-4D97-AF65-F5344CB8AC3E}">
        <p14:creationId xmlns:p14="http://schemas.microsoft.com/office/powerpoint/2010/main" val="22431143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Jenny </a:t>
            </a:r>
            <a:r>
              <a:rPr lang="en-US" dirty="0" err="1"/>
              <a:t>Brynjarsdottir</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909232"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2011</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614-371-6565</a:t>
            </a:r>
          </a:p>
          <a:p>
            <a:pPr algn="l"/>
            <a:r>
              <a:rPr lang="en-US" sz="1800" b="1" i="0" u="none" strike="noStrike" baseline="0" dirty="0">
                <a:latin typeface="+mn-lt"/>
              </a:rPr>
              <a:t>Email address: </a:t>
            </a:r>
            <a:r>
              <a:rPr lang="en-US" sz="1800" i="0" u="none" strike="noStrike" baseline="0" dirty="0">
                <a:latin typeface="+mn-lt"/>
              </a:rPr>
              <a:t>jenny.brynjarsdottir@gmail.com</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Associate Professor</a:t>
            </a:r>
          </a:p>
          <a:p>
            <a:pPr algn="l"/>
            <a:r>
              <a:rPr lang="en-US" sz="1800" b="1" dirty="0">
                <a:latin typeface="+mn-lt"/>
                <a:ea typeface="Buckeye Serif" panose="00000500000000000000" pitchFamily="50" charset="0"/>
              </a:rPr>
              <a:t>Company: </a:t>
            </a:r>
            <a:r>
              <a:rPr lang="en-US" sz="1800" b="0" i="0" u="none" strike="noStrike" baseline="0" dirty="0">
                <a:latin typeface="+mn-lt"/>
              </a:rPr>
              <a:t>Case Western Reserve University</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2042400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err="1"/>
              <a:t>Jinzhao</a:t>
            </a:r>
            <a:r>
              <a:rPr lang="en-US" dirty="0"/>
              <a:t> (Daniel) Chen</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5909232"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2019</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614-648-6593</a:t>
            </a:r>
          </a:p>
          <a:p>
            <a:pPr algn="l"/>
            <a:r>
              <a:rPr lang="en-US" sz="1800" b="1" i="0" u="none" strike="noStrike" baseline="0" dirty="0">
                <a:latin typeface="+mn-lt"/>
              </a:rPr>
              <a:t>Email address: </a:t>
            </a:r>
            <a:r>
              <a:rPr lang="en-US" sz="1800" i="0" u="none" strike="noStrike" baseline="0" dirty="0">
                <a:latin typeface="+mn-lt"/>
              </a:rPr>
              <a:t>chen.risk@gmail.com</a:t>
            </a: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Quantitative Modeler Manager</a:t>
            </a:r>
          </a:p>
          <a:p>
            <a:pPr algn="l"/>
            <a:r>
              <a:rPr lang="en-US" sz="1800" b="1" dirty="0">
                <a:latin typeface="+mn-lt"/>
                <a:ea typeface="Buckeye Serif" panose="00000500000000000000" pitchFamily="50" charset="0"/>
              </a:rPr>
              <a:t>Company: </a:t>
            </a:r>
            <a:r>
              <a:rPr lang="en-US" sz="1800" b="0" i="0" u="none" strike="noStrike" baseline="0" dirty="0">
                <a:latin typeface="+mn-lt"/>
              </a:rPr>
              <a:t>U.S. Bank</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510771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err="1"/>
              <a:t>Jinzhao</a:t>
            </a:r>
            <a:r>
              <a:rPr lang="en-US" dirty="0"/>
              <a:t> (Daniel) Chen</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12146" y="1775798"/>
            <a:ext cx="6056307" cy="2462213"/>
          </a:xfrm>
          <a:prstGeom prst="rect">
            <a:avLst/>
          </a:prstGeom>
          <a:noFill/>
        </p:spPr>
        <p:txBody>
          <a:bodyPr wrap="square">
            <a:spAutoFit/>
          </a:bodyPr>
          <a:lstStyle/>
          <a:p>
            <a:r>
              <a:rPr lang="en-US" sz="1400" b="1" i="0" u="none" strike="noStrike" baseline="0" dirty="0"/>
              <a:t>Where are you now?</a:t>
            </a:r>
          </a:p>
          <a:p>
            <a:r>
              <a:rPr lang="en-US" sz="1400" b="0" i="0" u="none" strike="noStrike" baseline="0" dirty="0"/>
              <a:t>I am living with my wife and three daughters in Charlotte, NC.</a:t>
            </a:r>
          </a:p>
          <a:p>
            <a:endParaRPr lang="en-US" sz="1400" b="1" i="0" u="none" strike="noStrike" baseline="0" dirty="0"/>
          </a:p>
          <a:p>
            <a:r>
              <a:rPr lang="en-US" sz="1400" b="1" i="0" u="none" strike="noStrike" baseline="0" dirty="0"/>
              <a:t>What have you been doing since you left Ohio State?</a:t>
            </a:r>
          </a:p>
          <a:p>
            <a:r>
              <a:rPr lang="en-US" sz="1400" i="0" u="none" strike="noStrike" baseline="0" dirty="0"/>
              <a:t>Since I left Ohio State in 2019, I’ve been working for Huntington Bank for two years at Columbus, OH, before I joined U.S. Bank and relocated to Charlotte, NC in 2021.</a:t>
            </a:r>
          </a:p>
          <a:p>
            <a:endParaRPr lang="en-US" sz="1400" b="1" dirty="0"/>
          </a:p>
          <a:p>
            <a:r>
              <a:rPr lang="en-US" sz="1400" b="1" i="0" u="none" strike="noStrike" baseline="0" dirty="0"/>
              <a:t>What do you do for fun outside of work? </a:t>
            </a:r>
          </a:p>
          <a:p>
            <a:r>
              <a:rPr lang="en-US" sz="1400" b="0" i="0" u="none" strike="noStrike" baseline="0" dirty="0"/>
              <a:t>Outside of work, I enjoy spending some good quality family time with my family at Carowinds, </a:t>
            </a:r>
            <a:r>
              <a:rPr lang="en-US" sz="1400" b="0" i="0" u="none" strike="noStrike" baseline="0" dirty="0" err="1"/>
              <a:t>alocal</a:t>
            </a:r>
            <a:r>
              <a:rPr lang="en-US" sz="1400" b="0" i="0" u="none" strike="noStrike" baseline="0" dirty="0"/>
              <a:t> amusement park at Charlotte, NC.</a:t>
            </a:r>
            <a:endParaRPr lang="en-US" sz="1400" dirty="0"/>
          </a:p>
        </p:txBody>
      </p:sp>
    </p:spTree>
    <p:extLst>
      <p:ext uri="{BB962C8B-B14F-4D97-AF65-F5344CB8AC3E}">
        <p14:creationId xmlns:p14="http://schemas.microsoft.com/office/powerpoint/2010/main" val="18422757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09014" y="73236"/>
            <a:ext cx="4748350" cy="2035865"/>
          </a:xfrm>
        </p:spPr>
        <p:txBody>
          <a:bodyPr vert="horz" lIns="91440" tIns="45720" rIns="91440" bIns="45720" rtlCol="0" anchor="b">
            <a:normAutofit/>
          </a:bodyPr>
          <a:lstStyle/>
          <a:p>
            <a:r>
              <a:rPr lang="en-US" dirty="0" err="1"/>
              <a:t>Jinzhao</a:t>
            </a:r>
            <a:r>
              <a:rPr lang="en-US" dirty="0"/>
              <a:t> (Daniel) Chen</a:t>
            </a:r>
            <a:endParaRPr lang="en-US" kern="1200" dirty="0"/>
          </a:p>
        </p:txBody>
      </p:sp>
      <p:pic>
        <p:nvPicPr>
          <p:cNvPr id="5" name="Picture 4">
            <a:extLst>
              <a:ext uri="{FF2B5EF4-FFF2-40B4-BE49-F238E27FC236}">
                <a16:creationId xmlns:a16="http://schemas.microsoft.com/office/drawing/2014/main" id="{CD5BB30A-B274-9BB9-C242-04CCF8B8081D}"/>
              </a:ext>
            </a:extLst>
          </p:cNvPr>
          <p:cNvPicPr>
            <a:picLocks noChangeAspect="1"/>
          </p:cNvPicPr>
          <p:nvPr/>
        </p:nvPicPr>
        <p:blipFill>
          <a:blip r:embed="rId2">
            <a:extLst>
              <a:ext uri="{28A0092B-C50C-407E-A947-70E740481C1C}">
                <a14:useLocalDpi xmlns:a14="http://schemas.microsoft.com/office/drawing/2010/main" val="0"/>
              </a:ext>
            </a:extLst>
          </a:blip>
          <a:srcRect l="3416" r="3416"/>
          <a:stretch/>
        </p:blipFill>
        <p:spPr>
          <a:xfrm>
            <a:off x="609959" y="2540450"/>
            <a:ext cx="3918857" cy="3154680"/>
          </a:xfrm>
          <a:prstGeom prst="rect">
            <a:avLst/>
          </a:prstGeom>
          <a:noFill/>
        </p:spPr>
      </p:pic>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3">
            <a:extLst>
              <a:ext uri="{28A0092B-C50C-407E-A947-70E740481C1C}">
                <a14:useLocalDpi xmlns:a14="http://schemas.microsoft.com/office/drawing/2010/main" val="0"/>
              </a:ext>
            </a:extLst>
          </a:blip>
          <a:srcRect t="12590" b="12590"/>
          <a:stretch/>
        </p:blipFill>
        <p:spPr>
          <a:xfrm>
            <a:off x="5248370" y="356616"/>
            <a:ext cx="6333671" cy="6318503"/>
          </a:xfrm>
          <a:prstGeom prst="rect">
            <a:avLst/>
          </a:prstGeom>
          <a:noFill/>
        </p:spPr>
      </p:pic>
    </p:spTree>
    <p:extLst>
      <p:ext uri="{BB962C8B-B14F-4D97-AF65-F5344CB8AC3E}">
        <p14:creationId xmlns:p14="http://schemas.microsoft.com/office/powerpoint/2010/main" val="39150207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John Bunge</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33634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1989</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Johnabunge@gmail.com</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Professor Emeritus</a:t>
            </a:r>
          </a:p>
          <a:p>
            <a:pPr algn="l"/>
            <a:r>
              <a:rPr lang="en-US" sz="1800" b="1" dirty="0">
                <a:latin typeface="+mn-lt"/>
                <a:ea typeface="Buckeye Serif" panose="00000500000000000000" pitchFamily="50" charset="0"/>
              </a:rPr>
              <a:t>Company: </a:t>
            </a:r>
            <a:r>
              <a:rPr lang="en-US" sz="1800" b="0" i="0" u="none" strike="noStrike" baseline="0" dirty="0">
                <a:latin typeface="+mn-lt"/>
              </a:rPr>
              <a:t>Cornell University (ret.), Marist College (present)</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876748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John Bunge</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85770" y="2413337"/>
            <a:ext cx="4904516" cy="2031325"/>
          </a:xfrm>
          <a:prstGeom prst="rect">
            <a:avLst/>
          </a:prstGeom>
          <a:noFill/>
        </p:spPr>
        <p:txBody>
          <a:bodyPr wrap="square">
            <a:spAutoFit/>
          </a:bodyPr>
          <a:lstStyle/>
          <a:p>
            <a:r>
              <a:rPr lang="en-US" sz="1400" b="1" i="0" u="none" strike="noStrike" baseline="0" dirty="0"/>
              <a:t>Where are you now?</a:t>
            </a:r>
          </a:p>
          <a:p>
            <a:r>
              <a:rPr lang="en-US" sz="1400" b="0" i="0" u="none" strike="noStrike" baseline="0" dirty="0"/>
              <a:t>Rhinebeck NY</a:t>
            </a:r>
          </a:p>
          <a:p>
            <a:endParaRPr lang="en-US" sz="1400" b="1" i="0" u="none" strike="noStrike" baseline="0" dirty="0"/>
          </a:p>
          <a:p>
            <a:r>
              <a:rPr lang="en-US" sz="1400" b="1" i="0" u="none" strike="noStrike" baseline="0" dirty="0"/>
              <a:t>What have you been doing since you left Ohio State?</a:t>
            </a:r>
          </a:p>
          <a:p>
            <a:r>
              <a:rPr lang="en-US" sz="1400" i="0" u="none" strike="noStrike" baseline="0" dirty="0"/>
              <a:t>32 yrs Dept. Of Statistics &amp; Data Science at Cornell, now teaching stat at Marist College</a:t>
            </a:r>
          </a:p>
          <a:p>
            <a:endParaRPr lang="en-US" sz="1400" b="1" dirty="0"/>
          </a:p>
          <a:p>
            <a:r>
              <a:rPr lang="en-US" sz="1400" b="1" i="0" u="none" strike="noStrike" baseline="0" dirty="0"/>
              <a:t>What do you do for fun outside of work? </a:t>
            </a:r>
          </a:p>
          <a:p>
            <a:r>
              <a:rPr lang="en-US" sz="1400" b="0" i="0" u="none" strike="noStrike" baseline="0" dirty="0"/>
              <a:t>Jasperoo.bandcamp.com</a:t>
            </a:r>
            <a:endParaRPr lang="en-US" sz="1400" dirty="0"/>
          </a:p>
        </p:txBody>
      </p:sp>
    </p:spTree>
    <p:extLst>
      <p:ext uri="{BB962C8B-B14F-4D97-AF65-F5344CB8AC3E}">
        <p14:creationId xmlns:p14="http://schemas.microsoft.com/office/powerpoint/2010/main" val="21087222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755198" y="2994307"/>
            <a:ext cx="3570617" cy="869386"/>
          </a:xfrm>
        </p:spPr>
        <p:txBody>
          <a:bodyPr vert="horz" lIns="91440" tIns="45720" rIns="91440" bIns="45720" rtlCol="0" anchor="b">
            <a:normAutofit/>
          </a:bodyPr>
          <a:lstStyle/>
          <a:p>
            <a:r>
              <a:rPr lang="en-US" kern="1200" dirty="0"/>
              <a:t>John Bunge</a:t>
            </a:r>
          </a:p>
        </p:txBody>
      </p:sp>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2">
            <a:extLst>
              <a:ext uri="{28A0092B-C50C-407E-A947-70E740481C1C}">
                <a14:useLocalDpi xmlns:a14="http://schemas.microsoft.com/office/drawing/2010/main" val="0"/>
              </a:ext>
            </a:extLst>
          </a:blip>
          <a:srcRect l="16545" r="16545"/>
          <a:stretch/>
        </p:blipFill>
        <p:spPr>
          <a:xfrm>
            <a:off x="5248370" y="356616"/>
            <a:ext cx="6333671" cy="6318503"/>
          </a:xfrm>
          <a:prstGeom prst="rect">
            <a:avLst/>
          </a:prstGeom>
          <a:noFill/>
        </p:spPr>
      </p:pic>
    </p:spTree>
    <p:extLst>
      <p:ext uri="{BB962C8B-B14F-4D97-AF65-F5344CB8AC3E}">
        <p14:creationId xmlns:p14="http://schemas.microsoft.com/office/powerpoint/2010/main" val="40003269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Jon </a:t>
            </a:r>
            <a:r>
              <a:rPr lang="en-US" dirty="0" err="1"/>
              <a:t>Godshall</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dirty="0">
                <a:latin typeface="+mn-lt"/>
                <a:ea typeface="Buckeye Serif" panose="00000500000000000000" pitchFamily="50" charset="0"/>
              </a:rPr>
              <a:t>A</a:t>
            </a:r>
            <a:r>
              <a:rPr lang="en-US" sz="1800" i="0" u="none" strike="noStrike" baseline="0" dirty="0">
                <a:latin typeface="+mn-lt"/>
                <a:ea typeface="Buckeye Serif" panose="00000500000000000000" pitchFamily="50" charset="0"/>
              </a:rPr>
              <a:t>pplied Statistics, MS 1984</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860-501-4773</a:t>
            </a:r>
          </a:p>
          <a:p>
            <a:pPr algn="l"/>
            <a:r>
              <a:rPr lang="en-US" sz="1800" b="1" i="0" u="none" strike="noStrike" baseline="0" dirty="0">
                <a:latin typeface="+mn-lt"/>
              </a:rPr>
              <a:t>Email address: </a:t>
            </a:r>
            <a:r>
              <a:rPr lang="en-US" sz="1800" i="0" u="none" strike="noStrike" baseline="0" dirty="0">
                <a:latin typeface="+mn-lt"/>
              </a:rPr>
              <a:t>jon.e.godshall@pfizer.com</a:t>
            </a: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Sr. Director of Statistical Programming</a:t>
            </a:r>
          </a:p>
          <a:p>
            <a:pPr algn="l"/>
            <a:r>
              <a:rPr lang="en-US" sz="1800" b="1" dirty="0">
                <a:latin typeface="+mn-lt"/>
                <a:ea typeface="Buckeye Serif" panose="00000500000000000000" pitchFamily="50" charset="0"/>
              </a:rPr>
              <a:t>Company: </a:t>
            </a:r>
            <a:r>
              <a:rPr lang="en-US" sz="1800" b="0" i="0" u="none" strike="noStrike" baseline="0" dirty="0">
                <a:latin typeface="+mn-lt"/>
              </a:rPr>
              <a:t>Pfizer</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769572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Jon </a:t>
            </a:r>
            <a:r>
              <a:rPr lang="en-US" dirty="0" err="1"/>
              <a:t>Godshall</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285769" y="1982450"/>
            <a:ext cx="6003553" cy="2893100"/>
          </a:xfrm>
          <a:prstGeom prst="rect">
            <a:avLst/>
          </a:prstGeom>
          <a:noFill/>
        </p:spPr>
        <p:txBody>
          <a:bodyPr wrap="square">
            <a:spAutoFit/>
          </a:bodyPr>
          <a:lstStyle/>
          <a:p>
            <a:r>
              <a:rPr lang="en-US" sz="1400" b="1" i="0" u="none" strike="noStrike" baseline="0" dirty="0"/>
              <a:t>Where are you now?</a:t>
            </a:r>
          </a:p>
          <a:p>
            <a:r>
              <a:rPr lang="en-US" sz="1400" b="0" i="0" u="none" strike="noStrike" baseline="0" dirty="0"/>
              <a:t>Living and working in Groton, CT</a:t>
            </a:r>
          </a:p>
          <a:p>
            <a:endParaRPr lang="en-US" sz="1400" b="1" i="0" u="none" strike="noStrike" baseline="0" dirty="0"/>
          </a:p>
          <a:p>
            <a:r>
              <a:rPr lang="en-US" sz="1400" b="1" i="0" u="none" strike="noStrike" baseline="0" dirty="0"/>
              <a:t>What have you been doing since you left Ohio State?</a:t>
            </a:r>
          </a:p>
          <a:p>
            <a:r>
              <a:rPr lang="en-US" sz="1400" i="0" u="none" strike="noStrike" baseline="0" dirty="0"/>
              <a:t>Entire 40-year professional career in Pharma. 36 years at Pfizer in clinical trial Statistical Programming, mostly supporting vaccines, oncology, and neuroscience therapeutic areas. 4years prior to that at Wyeth-Ayerst as a pre-clinical Statistician.</a:t>
            </a:r>
          </a:p>
          <a:p>
            <a:endParaRPr lang="en-US" sz="1400" b="1" dirty="0"/>
          </a:p>
          <a:p>
            <a:r>
              <a:rPr lang="en-US" sz="1400" b="1" i="0" u="none" strike="noStrike" baseline="0" dirty="0"/>
              <a:t>What do you do for fun outside of work? </a:t>
            </a:r>
          </a:p>
          <a:p>
            <a:r>
              <a:rPr lang="en-US" sz="1400" b="0" i="0" u="none" strike="noStrike" baseline="0" dirty="0"/>
              <a:t>Biking, swimming, camping, and math puzzles. Spending time with my family. Re-learning calculus, trigonometry, differential equations as taught in my daughter's present curriculum.</a:t>
            </a:r>
            <a:endParaRPr lang="en-US" sz="1400" dirty="0"/>
          </a:p>
        </p:txBody>
      </p:sp>
    </p:spTree>
    <p:extLst>
      <p:ext uri="{BB962C8B-B14F-4D97-AF65-F5344CB8AC3E}">
        <p14:creationId xmlns:p14="http://schemas.microsoft.com/office/powerpoint/2010/main" val="2073978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755198" y="2994307"/>
            <a:ext cx="3570617" cy="869386"/>
          </a:xfrm>
        </p:spPr>
        <p:txBody>
          <a:bodyPr vert="horz" lIns="91440" tIns="45720" rIns="91440" bIns="45720" rtlCol="0" anchor="b">
            <a:normAutofit/>
          </a:bodyPr>
          <a:lstStyle/>
          <a:p>
            <a:r>
              <a:rPr lang="en-US" kern="1200" dirty="0"/>
              <a:t>Jon </a:t>
            </a:r>
            <a:r>
              <a:rPr lang="en-US" kern="1200" dirty="0" err="1"/>
              <a:t>Godshall</a:t>
            </a:r>
            <a:endParaRPr lang="en-US" kern="1200" dirty="0"/>
          </a:p>
        </p:txBody>
      </p:sp>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2">
            <a:extLst>
              <a:ext uri="{28A0092B-C50C-407E-A947-70E740481C1C}">
                <a14:useLocalDpi xmlns:a14="http://schemas.microsoft.com/office/drawing/2010/main" val="0"/>
              </a:ext>
            </a:extLst>
          </a:blip>
          <a:srcRect l="12410" r="12410"/>
          <a:stretch/>
        </p:blipFill>
        <p:spPr>
          <a:xfrm>
            <a:off x="5248370" y="356616"/>
            <a:ext cx="6333671" cy="6318503"/>
          </a:xfrm>
          <a:prstGeom prst="rect">
            <a:avLst/>
          </a:prstGeom>
          <a:noFill/>
        </p:spPr>
      </p:pic>
    </p:spTree>
    <p:extLst>
      <p:ext uri="{BB962C8B-B14F-4D97-AF65-F5344CB8AC3E}">
        <p14:creationId xmlns:p14="http://schemas.microsoft.com/office/powerpoint/2010/main" val="351954722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Joseph Damico</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dirty="0">
                <a:latin typeface="+mn-lt"/>
                <a:ea typeface="Buckeye Serif" panose="00000500000000000000" pitchFamily="50" charset="0"/>
              </a:rPr>
              <a:t>A</a:t>
            </a:r>
            <a:r>
              <a:rPr lang="en-US" sz="1800" i="0" u="none" strike="noStrike" baseline="0" dirty="0">
                <a:latin typeface="+mn-lt"/>
                <a:ea typeface="Buckeye Serif" panose="00000500000000000000" pitchFamily="50" charset="0"/>
              </a:rPr>
              <a:t>pplied Statistics, MS 1982</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614-707-2407</a:t>
            </a:r>
          </a:p>
          <a:p>
            <a:pPr algn="l"/>
            <a:r>
              <a:rPr lang="en-US" sz="1800" b="1" i="0" u="none" strike="noStrike" baseline="0" dirty="0">
                <a:latin typeface="+mn-lt"/>
              </a:rPr>
              <a:t>Email address: </a:t>
            </a:r>
            <a:r>
              <a:rPr lang="en-US" sz="1800" i="0" u="none" strike="noStrike" baseline="0" dirty="0">
                <a:latin typeface="+mn-lt"/>
              </a:rPr>
              <a:t>jdamico@columbus.rr.com</a:t>
            </a: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Systems Programmer, retired</a:t>
            </a:r>
          </a:p>
          <a:p>
            <a:pPr algn="l"/>
            <a:r>
              <a:rPr lang="en-US" sz="1800" b="1" dirty="0">
                <a:latin typeface="+mn-lt"/>
                <a:ea typeface="Buckeye Serif" panose="00000500000000000000" pitchFamily="50" charset="0"/>
              </a:rPr>
              <a:t>Company: </a:t>
            </a:r>
            <a:r>
              <a:rPr lang="en-US" sz="1800" b="0" i="0" u="none" strike="noStrike" baseline="0" dirty="0">
                <a:latin typeface="+mn-lt"/>
              </a:rPr>
              <a:t>The Ohio State University</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4772009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Joseph Damico</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41807" y="329496"/>
            <a:ext cx="6003553" cy="6340197"/>
          </a:xfrm>
          <a:prstGeom prst="rect">
            <a:avLst/>
          </a:prstGeom>
          <a:noFill/>
        </p:spPr>
        <p:txBody>
          <a:bodyPr wrap="square">
            <a:spAutoFit/>
          </a:bodyPr>
          <a:lstStyle/>
          <a:p>
            <a:r>
              <a:rPr lang="en-US" sz="1400" b="1" i="0" u="none" strike="noStrike" baseline="0" dirty="0"/>
              <a:t>Where are you now?</a:t>
            </a:r>
          </a:p>
          <a:p>
            <a:r>
              <a:rPr lang="en-US" sz="1400" b="0" i="0" u="none" strike="noStrike" baseline="0" dirty="0"/>
              <a:t>I have lived in the campus area since autumn quarter 1968 and at 102 E Northwood Ave since October of 1977.</a:t>
            </a:r>
          </a:p>
          <a:p>
            <a:endParaRPr lang="en-US" sz="1400" b="1" i="0" u="none" strike="noStrike" baseline="0" dirty="0"/>
          </a:p>
          <a:p>
            <a:r>
              <a:rPr lang="en-US" sz="1400" b="1" i="0" u="none" strike="noStrike" baseline="0" dirty="0"/>
              <a:t>What have you been doing since you left Ohio State?</a:t>
            </a:r>
          </a:p>
          <a:p>
            <a:r>
              <a:rPr lang="en-US" sz="1400" i="0" u="none" strike="noStrike" baseline="0" dirty="0"/>
              <a:t>I worked for 30 years at Ohio State University in various incarnations of "the computer center". I have many great memories of my time at OSU. My first classes in probability and statistics in the department were taught by Ed </a:t>
            </a:r>
            <a:r>
              <a:rPr lang="en-US" sz="1400" i="0" u="none" strike="noStrike" baseline="0" dirty="0" err="1"/>
              <a:t>Dudewitz</a:t>
            </a:r>
            <a:r>
              <a:rPr lang="en-US" sz="1400" i="0" u="none" strike="noStrike" baseline="0" dirty="0"/>
              <a:t>. A fixture at the first departmental meetings I attended was D. Ransom Whitney. I worked very closely with Fred S. Ruland who ran the stat lab for a while and then was the statistical consultant at IRCC. Others whom I was pleased to know include Elizabeth </a:t>
            </a:r>
            <a:r>
              <a:rPr lang="en-US" sz="1400" i="0" u="none" strike="noStrike" baseline="0" dirty="0" err="1"/>
              <a:t>Stasny</a:t>
            </a:r>
            <a:r>
              <a:rPr lang="en-US" sz="1400" i="0" u="none" strike="noStrike" baseline="0" dirty="0"/>
              <a:t>, Jason Hsu, and Jagdish </a:t>
            </a:r>
            <a:r>
              <a:rPr lang="en-US" sz="1400" i="0" u="none" strike="noStrike" baseline="0" dirty="0" err="1"/>
              <a:t>Rustagi</a:t>
            </a:r>
            <a:r>
              <a:rPr lang="en-US" sz="1400" i="0" u="none" strike="noStrike" baseline="0" dirty="0"/>
              <a:t>. But the person with whom I worked most closely was Doug Wolfe. He and I published extended tables for some non-parametric statistics. (Dr. Wolfe has a friend at Wright-Patterson who was able to give us some computer time - and my FORTRAN computer programs generated the tables.) I cherish all of my OSU memories, but especially those connected with the Statistics department.</a:t>
            </a:r>
          </a:p>
          <a:p>
            <a:endParaRPr lang="en-US" sz="1400" b="1" dirty="0"/>
          </a:p>
          <a:p>
            <a:r>
              <a:rPr lang="en-US" sz="1400" b="1" i="0" u="none" strike="noStrike" baseline="0" dirty="0"/>
              <a:t>What do you do for fun outside of work? </a:t>
            </a:r>
          </a:p>
          <a:p>
            <a:r>
              <a:rPr lang="en-US" sz="1400" b="0" i="0" u="none" strike="noStrike" baseline="0" dirty="0"/>
              <a:t>My wife Dianne and I have twin sons, both of whom graduated from Ohio State university in the first class of the millennium (March 2001). The speaker at their commencement was a friend with whom I worked at the IRCC computer center: Bunny Clark from the physics/astronomy department. For fun I read books, ride my bicycle, play bridge and chess, and work with math and logic problems. I have three younger brothers and two younger sisters. Four of whom are OSU graduates. We have lots of fun at family gatherings.</a:t>
            </a:r>
            <a:endParaRPr lang="en-US" sz="1400" dirty="0"/>
          </a:p>
        </p:txBody>
      </p:sp>
    </p:spTree>
    <p:extLst>
      <p:ext uri="{BB962C8B-B14F-4D97-AF65-F5344CB8AC3E}">
        <p14:creationId xmlns:p14="http://schemas.microsoft.com/office/powerpoint/2010/main" val="23988103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Karen </a:t>
            </a:r>
            <a:r>
              <a:rPr lang="en-US" dirty="0" err="1"/>
              <a:t>Blocksom</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dirty="0">
                <a:latin typeface="+mn-lt"/>
                <a:ea typeface="Buckeye Serif" panose="00000500000000000000" pitchFamily="50" charset="0"/>
              </a:rPr>
              <a:t>A</a:t>
            </a:r>
            <a:r>
              <a:rPr lang="en-US" sz="1800" i="0" u="none" strike="noStrike" baseline="0" dirty="0">
                <a:latin typeface="+mn-lt"/>
                <a:ea typeface="Buckeye Serif" panose="00000500000000000000" pitchFamily="50" charset="0"/>
              </a:rPr>
              <a:t>pplied Statistics, MS 1988</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kblocksom@gmail.com</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Biologist</a:t>
            </a:r>
          </a:p>
          <a:p>
            <a:pPr algn="l"/>
            <a:r>
              <a:rPr lang="en-US" sz="1800" b="1" dirty="0">
                <a:latin typeface="+mn-lt"/>
                <a:ea typeface="Buckeye Serif" panose="00000500000000000000" pitchFamily="50" charset="0"/>
              </a:rPr>
              <a:t>Company: </a:t>
            </a:r>
            <a:r>
              <a:rPr lang="en-US" sz="1800" b="0" i="0" u="none" strike="noStrike" baseline="0" dirty="0">
                <a:latin typeface="+mn-lt"/>
              </a:rPr>
              <a:t>U.S. Environmental Protection Agency</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9560917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Karen </a:t>
            </a:r>
            <a:r>
              <a:rPr lang="en-US" dirty="0" err="1"/>
              <a:t>Blocksom</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285769" y="2274838"/>
            <a:ext cx="6003553" cy="2308324"/>
          </a:xfrm>
          <a:prstGeom prst="rect">
            <a:avLst/>
          </a:prstGeom>
          <a:noFill/>
        </p:spPr>
        <p:txBody>
          <a:bodyPr wrap="square">
            <a:spAutoFit/>
          </a:bodyPr>
          <a:lstStyle/>
          <a:p>
            <a:r>
              <a:rPr lang="en-US" b="1" i="0" u="none" strike="noStrike" baseline="0" dirty="0"/>
              <a:t>What have you been doing since you left Ohio State?</a:t>
            </a:r>
          </a:p>
          <a:p>
            <a:r>
              <a:rPr lang="en-US" i="0" u="none" strike="noStrike" baseline="0" dirty="0"/>
              <a:t>I have been with the U.S. EPA since 2000, serving as a statistician and more recently as a Biologist, and as Data Manager for EPA’s National Aquatic Resource Surveys.</a:t>
            </a:r>
          </a:p>
          <a:p>
            <a:endParaRPr lang="en-US" b="1" dirty="0"/>
          </a:p>
          <a:p>
            <a:r>
              <a:rPr lang="en-US" b="1" i="0" u="none" strike="noStrike" baseline="0" dirty="0"/>
              <a:t>What do you do for fun outside of work? </a:t>
            </a:r>
          </a:p>
          <a:p>
            <a:r>
              <a:rPr lang="en-US" b="0" i="0" u="none" strike="noStrike" baseline="0" dirty="0"/>
              <a:t>Hiking, puzzles, visiting national parks whenever possible</a:t>
            </a:r>
            <a:endParaRPr lang="en-US" dirty="0"/>
          </a:p>
        </p:txBody>
      </p:sp>
    </p:spTree>
    <p:extLst>
      <p:ext uri="{BB962C8B-B14F-4D97-AF65-F5344CB8AC3E}">
        <p14:creationId xmlns:p14="http://schemas.microsoft.com/office/powerpoint/2010/main" val="18984926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Katie </a:t>
            </a:r>
            <a:r>
              <a:rPr lang="en-US" dirty="0" err="1"/>
              <a:t>Mollan</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2006</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kmollan@email.unc.edu</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Principal Biostatistician</a:t>
            </a:r>
          </a:p>
          <a:p>
            <a:pPr algn="l"/>
            <a:r>
              <a:rPr lang="en-US" sz="1800" b="1" dirty="0">
                <a:latin typeface="+mn-lt"/>
                <a:ea typeface="Buckeye Serif" panose="00000500000000000000" pitchFamily="50" charset="0"/>
              </a:rPr>
              <a:t>Company: </a:t>
            </a:r>
            <a:r>
              <a:rPr lang="en-US" sz="1800" b="0" i="0" u="none" strike="noStrike" baseline="0" dirty="0">
                <a:latin typeface="+mn-lt"/>
              </a:rPr>
              <a:t>University of North Carolina at Chapel Hill</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361202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Katie </a:t>
            </a:r>
            <a:r>
              <a:rPr lang="en-US" dirty="0" err="1"/>
              <a:t>Mollan</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12147" y="950146"/>
            <a:ext cx="6003553" cy="5262979"/>
          </a:xfrm>
          <a:prstGeom prst="rect">
            <a:avLst/>
          </a:prstGeom>
          <a:noFill/>
        </p:spPr>
        <p:txBody>
          <a:bodyPr wrap="square">
            <a:spAutoFit/>
          </a:bodyPr>
          <a:lstStyle/>
          <a:p>
            <a:r>
              <a:rPr lang="en-US" sz="1400" b="1" i="0" u="none" strike="noStrike" baseline="0" dirty="0"/>
              <a:t>Where are you now?</a:t>
            </a:r>
          </a:p>
          <a:p>
            <a:r>
              <a:rPr lang="en-US" sz="1400" i="0" u="none" strike="noStrike" baseline="0" dirty="0"/>
              <a:t>University of North Carolina at Chapel Hill</a:t>
            </a:r>
          </a:p>
          <a:p>
            <a:endParaRPr lang="en-US" sz="1400" i="0" u="none" strike="noStrike" baseline="0" dirty="0"/>
          </a:p>
          <a:p>
            <a:r>
              <a:rPr lang="en-US" sz="1400" b="1" i="0" u="none" strike="noStrike" baseline="0" dirty="0"/>
              <a:t>What have you been doing since you left Ohio State?</a:t>
            </a:r>
          </a:p>
          <a:p>
            <a:r>
              <a:rPr lang="en-US" sz="1400" i="0" u="none" strike="noStrike" baseline="0" dirty="0"/>
              <a:t>Katie </a:t>
            </a:r>
            <a:r>
              <a:rPr lang="en-US" sz="1400" i="0" u="none" strike="noStrike" baseline="0" dirty="0" err="1"/>
              <a:t>Mollan</a:t>
            </a:r>
            <a:r>
              <a:rPr lang="en-US" sz="1400" i="0" u="none" strike="noStrike" baseline="0" dirty="0"/>
              <a:t> earned her M.S. in Statistics at the Ohio State University (2006), worked at the Harvard T.H. Chan School of Public Health (2006-2012), and currently works as a collaborative biostatistician at UNC-CH (2012-Present). She is completing a PhD in Epidemiology with plans to graduate in 2025. Katie has 18 years of biostatistical experience in HIV, infectious disease, and comorbidities research. Her expertise includes leading the statistical design and analysis of clinical trials and longitudinal cohort studies. </a:t>
            </a:r>
            <a:r>
              <a:rPr lang="en-US" sz="1400" i="0" u="none" strike="noStrike" baseline="0" dirty="0" err="1"/>
              <a:t>Mollan</a:t>
            </a:r>
            <a:r>
              <a:rPr lang="en-US" sz="1400" i="0" u="none" strike="noStrike" baseline="0" dirty="0"/>
              <a:t> mentors graduate students and supervises undergraduate students in collaborative public health research at UNC-CH and has co-authored&gt;75 peer-reviewed articles. In 2020, Katie collaborated with industry partners to help develop of an oral medication for the treatment of COVID-19 and she continues to study COVID-19 outcomes.</a:t>
            </a:r>
          </a:p>
          <a:p>
            <a:endParaRPr lang="en-US" sz="1400" i="0" u="none" strike="noStrike" baseline="0" dirty="0"/>
          </a:p>
          <a:p>
            <a:r>
              <a:rPr lang="en-US" sz="1400" b="1" i="0" u="none" strike="noStrike" baseline="0" dirty="0"/>
              <a:t>What do you do for fun outside of work? </a:t>
            </a:r>
          </a:p>
          <a:p>
            <a:r>
              <a:rPr lang="en-US" sz="1400" i="0" u="none" strike="noStrike" baseline="0" dirty="0"/>
              <a:t>My husband Scott (MS Statistics Alumni 2006, MBA Boston College, Associate Director of Biostatistics at Rho) and I enjoy spending time with our children and cheering on their many hobbies! We love our vacations, especially Disney, NC beaches, and we always enjoy visiting our friends from OSU.</a:t>
            </a:r>
            <a:endParaRPr lang="en-US" sz="1400" dirty="0"/>
          </a:p>
        </p:txBody>
      </p:sp>
    </p:spTree>
    <p:extLst>
      <p:ext uri="{BB962C8B-B14F-4D97-AF65-F5344CB8AC3E}">
        <p14:creationId xmlns:p14="http://schemas.microsoft.com/office/powerpoint/2010/main" val="40036713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Kazuki Uematsu</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2012</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azamino4@gmail.com</a:t>
            </a:r>
            <a:endParaRPr lang="en-US" sz="1800" i="0" u="none" strike="noStrike" baseline="0" dirty="0">
              <a:solidFill>
                <a:srgbClr val="000000"/>
              </a:solidFill>
              <a:latin typeface="Helvetica" panose="020B0604020202020204" pitchFamily="34"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Data Analyst</a:t>
            </a:r>
          </a:p>
          <a:p>
            <a:pPr algn="l"/>
            <a:r>
              <a:rPr lang="en-US" sz="1800" b="1" dirty="0">
                <a:latin typeface="+mn-lt"/>
                <a:ea typeface="Buckeye Serif" panose="00000500000000000000" pitchFamily="50" charset="0"/>
              </a:rPr>
              <a:t>Company: </a:t>
            </a:r>
            <a:r>
              <a:rPr lang="en-US" sz="1800" b="0" i="0" u="none" strike="noStrike" baseline="0" dirty="0">
                <a:latin typeface="+mn-lt"/>
              </a:rPr>
              <a:t>Mitsui &amp; Co. Retail Group, Ltd.</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552795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Kazuki Uematsu</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59392" y="1305341"/>
            <a:ext cx="6003553" cy="4247317"/>
          </a:xfrm>
          <a:prstGeom prst="rect">
            <a:avLst/>
          </a:prstGeom>
          <a:noFill/>
        </p:spPr>
        <p:txBody>
          <a:bodyPr wrap="square">
            <a:spAutoFit/>
          </a:bodyPr>
          <a:lstStyle/>
          <a:p>
            <a:r>
              <a:rPr lang="en-US" b="1" i="0" u="none" strike="noStrike" baseline="0" dirty="0"/>
              <a:t>Where are you now?</a:t>
            </a:r>
          </a:p>
          <a:p>
            <a:r>
              <a:rPr lang="en-US" b="0" i="0" u="none" strike="noStrike" baseline="0" dirty="0"/>
              <a:t>I moved to Japan after graduation and now I am in greater Tokyo.</a:t>
            </a:r>
          </a:p>
          <a:p>
            <a:endParaRPr lang="en-US" b="1" i="0" u="none" strike="noStrike" baseline="0" dirty="0"/>
          </a:p>
          <a:p>
            <a:r>
              <a:rPr lang="en-US" b="1" i="0" u="none" strike="noStrike" baseline="0" dirty="0"/>
              <a:t>What have you been doing since you left Ohio State?</a:t>
            </a:r>
          </a:p>
          <a:p>
            <a:r>
              <a:rPr lang="en-US" i="0" u="none" strike="noStrike" baseline="0" dirty="0"/>
              <a:t>I have worked in industry since my graduation and joined the current office since 2015. Its business is mainly wholesale in Japan. Currently my team gets involved in developing demand prediction system for </a:t>
            </a:r>
            <a:r>
              <a:rPr lang="en-US" i="0" u="none" strike="noStrike" baseline="0" dirty="0" err="1"/>
              <a:t>bentos</a:t>
            </a:r>
            <a:r>
              <a:rPr lang="en-US" i="0" u="none" strike="noStrike" baseline="0" dirty="0"/>
              <a:t> and snacks with Python based on Microsoft Azure Machine Learning.</a:t>
            </a:r>
          </a:p>
          <a:p>
            <a:endParaRPr lang="en-US" b="1" dirty="0"/>
          </a:p>
          <a:p>
            <a:r>
              <a:rPr lang="en-US" b="1" i="0" u="none" strike="noStrike" baseline="0" dirty="0"/>
              <a:t>What do you do for fun outside of work? </a:t>
            </a:r>
          </a:p>
          <a:p>
            <a:r>
              <a:rPr lang="en-US" b="0" i="0" u="none" strike="noStrike" baseline="0" dirty="0"/>
              <a:t>I got married 3 years ago and now have a eight-month-old son.</a:t>
            </a:r>
            <a:endParaRPr lang="en-US" dirty="0"/>
          </a:p>
        </p:txBody>
      </p:sp>
    </p:spTree>
    <p:extLst>
      <p:ext uri="{BB962C8B-B14F-4D97-AF65-F5344CB8AC3E}">
        <p14:creationId xmlns:p14="http://schemas.microsoft.com/office/powerpoint/2010/main" val="359719576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316523" y="2994307"/>
            <a:ext cx="4185138" cy="869386"/>
          </a:xfrm>
        </p:spPr>
        <p:txBody>
          <a:bodyPr vert="horz" lIns="91440" tIns="45720" rIns="91440" bIns="45720" rtlCol="0" anchor="b">
            <a:normAutofit fontScale="90000"/>
          </a:bodyPr>
          <a:lstStyle/>
          <a:p>
            <a:r>
              <a:rPr lang="en-US" kern="1200" dirty="0"/>
              <a:t>Kazuki Uematsu</a:t>
            </a:r>
          </a:p>
        </p:txBody>
      </p:sp>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2">
            <a:extLst>
              <a:ext uri="{28A0092B-C50C-407E-A947-70E740481C1C}">
                <a14:useLocalDpi xmlns:a14="http://schemas.microsoft.com/office/drawing/2010/main" val="0"/>
              </a:ext>
            </a:extLst>
          </a:blip>
          <a:srcRect l="12401" r="12401"/>
          <a:stretch/>
        </p:blipFill>
        <p:spPr>
          <a:xfrm>
            <a:off x="5248370" y="356616"/>
            <a:ext cx="6333671" cy="6318503"/>
          </a:xfrm>
          <a:prstGeom prst="rect">
            <a:avLst/>
          </a:prstGeom>
          <a:noFill/>
        </p:spPr>
      </p:pic>
    </p:spTree>
    <p:extLst>
      <p:ext uri="{BB962C8B-B14F-4D97-AF65-F5344CB8AC3E}">
        <p14:creationId xmlns:p14="http://schemas.microsoft.com/office/powerpoint/2010/main" val="3494305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Keith Schleicher</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1994</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804-241-6637</a:t>
            </a:r>
          </a:p>
          <a:p>
            <a:pPr algn="l"/>
            <a:r>
              <a:rPr lang="en-US" sz="1800" b="1" i="0" u="none" strike="noStrike" baseline="0" dirty="0">
                <a:latin typeface="+mn-lt"/>
              </a:rPr>
              <a:t>Email address: </a:t>
            </a:r>
            <a:r>
              <a:rPr lang="en-US" sz="1800" i="0" u="none" strike="noStrike" baseline="0" dirty="0">
                <a:latin typeface="+mn-lt"/>
              </a:rPr>
              <a:t>kschleicher11@gmail.com</a:t>
            </a:r>
            <a:endParaRPr lang="en-US" sz="1800"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Head of Data Science/Commercial Analytics Lead</a:t>
            </a:r>
          </a:p>
          <a:p>
            <a:pPr algn="l"/>
            <a:r>
              <a:rPr lang="en-US" sz="1800" b="1" dirty="0">
                <a:latin typeface="+mn-lt"/>
                <a:ea typeface="Buckeye Serif" panose="00000500000000000000" pitchFamily="50" charset="0"/>
              </a:rPr>
              <a:t>Company: </a:t>
            </a:r>
            <a:r>
              <a:rPr lang="en-US" sz="1800" b="0" i="0" u="none" strike="noStrike" baseline="0" dirty="0">
                <a:latin typeface="+mn-lt"/>
              </a:rPr>
              <a:t>Zoetis</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0001708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Keith Schleicher</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59392" y="474345"/>
            <a:ext cx="6003553" cy="5909310"/>
          </a:xfrm>
          <a:prstGeom prst="rect">
            <a:avLst/>
          </a:prstGeom>
          <a:noFill/>
        </p:spPr>
        <p:txBody>
          <a:bodyPr wrap="square">
            <a:spAutoFit/>
          </a:bodyPr>
          <a:lstStyle/>
          <a:p>
            <a:r>
              <a:rPr lang="en-US" b="1" i="0" u="none" strike="noStrike" baseline="0" dirty="0"/>
              <a:t>Where are you now?</a:t>
            </a:r>
          </a:p>
          <a:p>
            <a:r>
              <a:rPr lang="en-US" b="0" i="0" u="none" strike="noStrike" baseline="0" dirty="0"/>
              <a:t>I lead an Analytics and AI/ML team at Zoetis, the world's largest animal health company. Our team develops new analytic capabilities supporting marketing, sales, and customer experience for our global business, in addition to supporting the fi nance, legal and HR departments.</a:t>
            </a:r>
          </a:p>
          <a:p>
            <a:endParaRPr lang="en-US" b="1" i="0" u="none" strike="noStrike" baseline="0" dirty="0"/>
          </a:p>
          <a:p>
            <a:r>
              <a:rPr lang="en-US" b="1" i="0" u="none" strike="noStrike" baseline="0" dirty="0"/>
              <a:t>What have you been doing since you left Ohio State?</a:t>
            </a:r>
          </a:p>
          <a:p>
            <a:r>
              <a:rPr lang="en-US" i="0" u="none" strike="noStrike" baseline="0" dirty="0"/>
              <a:t>I spent 17 years at Capital One in a variety of roles supporting marketing analytics, credit scoring and model risk management. I then spent 9 years consulting to banks, insurance companies and other financial institutions before joining Zoetis in 2021. Since 2010, I have also been a part-time statistics and mathematics instructor primarily for non-traditional students.</a:t>
            </a:r>
          </a:p>
          <a:p>
            <a:endParaRPr lang="en-US" b="1" dirty="0"/>
          </a:p>
          <a:p>
            <a:r>
              <a:rPr lang="en-US" b="1" i="0" u="none" strike="noStrike" baseline="0" dirty="0"/>
              <a:t>What do you do for fun outside of work? </a:t>
            </a:r>
          </a:p>
          <a:p>
            <a:r>
              <a:rPr lang="en-US" b="0" i="0" u="none" strike="noStrike" baseline="0" dirty="0"/>
              <a:t>I moved to Richmond, VA in 1994, and have lived there ever since. For fun, I enjoy quiet summer afternoons at the pool, watching football in the fall (Go Bucks!), and cooking on the grill or in the smoker.</a:t>
            </a:r>
            <a:endParaRPr lang="en-US" dirty="0"/>
          </a:p>
        </p:txBody>
      </p:sp>
    </p:spTree>
    <p:extLst>
      <p:ext uri="{BB962C8B-B14F-4D97-AF65-F5344CB8AC3E}">
        <p14:creationId xmlns:p14="http://schemas.microsoft.com/office/powerpoint/2010/main" val="263893558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316523" y="2994307"/>
            <a:ext cx="4185138" cy="869386"/>
          </a:xfrm>
        </p:spPr>
        <p:txBody>
          <a:bodyPr vert="horz" lIns="91440" tIns="45720" rIns="91440" bIns="45720" rtlCol="0" anchor="b">
            <a:normAutofit fontScale="90000"/>
          </a:bodyPr>
          <a:lstStyle/>
          <a:p>
            <a:r>
              <a:rPr lang="en-US" kern="1200" dirty="0"/>
              <a:t>Keith Schleicher</a:t>
            </a:r>
          </a:p>
        </p:txBody>
      </p:sp>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2">
            <a:extLst>
              <a:ext uri="{28A0092B-C50C-407E-A947-70E740481C1C}">
                <a14:useLocalDpi xmlns:a14="http://schemas.microsoft.com/office/drawing/2010/main" val="0"/>
              </a:ext>
            </a:extLst>
          </a:blip>
          <a:srcRect t="120" b="120"/>
          <a:stretch/>
        </p:blipFill>
        <p:spPr>
          <a:xfrm>
            <a:off x="5248370" y="356616"/>
            <a:ext cx="6333671" cy="6318503"/>
          </a:xfrm>
          <a:prstGeom prst="rect">
            <a:avLst/>
          </a:prstGeom>
          <a:noFill/>
        </p:spPr>
      </p:pic>
    </p:spTree>
    <p:extLst>
      <p:ext uri="{BB962C8B-B14F-4D97-AF65-F5344CB8AC3E}">
        <p14:creationId xmlns:p14="http://schemas.microsoft.com/office/powerpoint/2010/main" val="31447328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Kevin Keller</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1989</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636-373-0158</a:t>
            </a:r>
          </a:p>
          <a:p>
            <a:pPr algn="l"/>
            <a:r>
              <a:rPr lang="en-US" sz="1800" b="1" i="0" u="none" strike="noStrike" baseline="0" dirty="0">
                <a:latin typeface="+mn-lt"/>
              </a:rPr>
              <a:t>Email address: </a:t>
            </a:r>
            <a:r>
              <a:rPr lang="en-US" sz="1800" i="0" u="none" strike="noStrike" baseline="0" dirty="0">
                <a:latin typeface="+mn-lt"/>
              </a:rPr>
              <a:t>kaksings@gmail.com</a:t>
            </a:r>
            <a:endParaRPr lang="en-US" sz="1800"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Principal</a:t>
            </a:r>
          </a:p>
          <a:p>
            <a:pPr algn="l"/>
            <a:r>
              <a:rPr lang="en-US" sz="1800" b="1" dirty="0">
                <a:latin typeface="+mn-lt"/>
                <a:ea typeface="Buckeye Serif" panose="00000500000000000000" pitchFamily="50" charset="0"/>
              </a:rPr>
              <a:t>Company: </a:t>
            </a:r>
            <a:r>
              <a:rPr lang="en-US" sz="1800" b="0" i="0" u="none" strike="noStrike" baseline="0" dirty="0">
                <a:latin typeface="+mn-lt"/>
              </a:rPr>
              <a:t>Keller Statistical Consulting, LLC</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3116977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Kevin Keller</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268184" y="797510"/>
            <a:ext cx="6003553" cy="5262979"/>
          </a:xfrm>
          <a:prstGeom prst="rect">
            <a:avLst/>
          </a:prstGeom>
          <a:noFill/>
        </p:spPr>
        <p:txBody>
          <a:bodyPr wrap="square">
            <a:spAutoFit/>
          </a:bodyPr>
          <a:lstStyle/>
          <a:p>
            <a:r>
              <a:rPr lang="en-US" sz="1600" b="1" i="0" u="none" strike="noStrike" baseline="0" dirty="0"/>
              <a:t>Where are you now?</a:t>
            </a:r>
          </a:p>
          <a:p>
            <a:r>
              <a:rPr lang="en-US" sz="1600" b="0" i="0" u="none" strike="noStrike" baseline="0" dirty="0"/>
              <a:t>St. Peters, MO. Have been back in the St. Louis area since graduation.</a:t>
            </a:r>
          </a:p>
          <a:p>
            <a:endParaRPr lang="en-US" sz="1600" dirty="0"/>
          </a:p>
          <a:p>
            <a:r>
              <a:rPr lang="en-US" sz="1600" b="1" i="0" u="none" strike="noStrike" baseline="0" dirty="0"/>
              <a:t>What have you been doing since you left Ohio State?</a:t>
            </a:r>
          </a:p>
          <a:p>
            <a:r>
              <a:rPr lang="en-US" sz="1600" i="0" u="none" strike="noStrike" baseline="0" dirty="0"/>
              <a:t>Worked for 15 years in the semiconductor industry in quality, applying every course and topic learned during school!!! Spent 13 years working for Anheuser-Busch InBev as a Master Black Belt. After "retiring" in 2017, I have been an independent consultant working with local, national, and international companies in the world of statistics, continuous improvement, quality, and discrete event simulation. Over the past four years I have made over a dozen public presentations and during the pandemic even wrote a book on the pragmatic use of statistics. Started a second book but that has taken a backseat!</a:t>
            </a:r>
          </a:p>
          <a:p>
            <a:endParaRPr lang="en-US" sz="1600" b="1" dirty="0"/>
          </a:p>
          <a:p>
            <a:r>
              <a:rPr lang="en-US" sz="1600" b="1" i="0" u="none" strike="noStrike" baseline="0" dirty="0"/>
              <a:t>What do you do for fun outside of work? </a:t>
            </a:r>
          </a:p>
          <a:p>
            <a:r>
              <a:rPr lang="en-US" sz="1600" b="0" i="0" u="none" strike="noStrike" baseline="0" dirty="0"/>
              <a:t>Wife, two kids and three grandkids! I have continued my interests in barbershop harmony. Through arranging, coaching, directing and singing, I have participated in music on four continents.</a:t>
            </a:r>
            <a:endParaRPr lang="en-US" sz="1600" dirty="0"/>
          </a:p>
        </p:txBody>
      </p:sp>
    </p:spTree>
    <p:extLst>
      <p:ext uri="{BB962C8B-B14F-4D97-AF65-F5344CB8AC3E}">
        <p14:creationId xmlns:p14="http://schemas.microsoft.com/office/powerpoint/2010/main" val="359704407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Lin Fei</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1992</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513-807-3377</a:t>
            </a:r>
          </a:p>
          <a:p>
            <a:pPr algn="l"/>
            <a:r>
              <a:rPr lang="en-US" sz="1800" b="1" i="0" u="none" strike="noStrike" baseline="0" dirty="0">
                <a:latin typeface="+mn-lt"/>
              </a:rPr>
              <a:t>Email address: </a:t>
            </a:r>
            <a:r>
              <a:rPr lang="en-US" sz="1800" i="0" u="none" strike="noStrike" baseline="0" dirty="0">
                <a:latin typeface="+mn-lt"/>
              </a:rPr>
              <a:t>lin.fei@cchmc.org</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Professor</a:t>
            </a:r>
          </a:p>
          <a:p>
            <a:pPr algn="l"/>
            <a:r>
              <a:rPr lang="en-US" sz="1800" b="1" dirty="0">
                <a:latin typeface="+mn-lt"/>
                <a:ea typeface="Buckeye Serif" panose="00000500000000000000" pitchFamily="50" charset="0"/>
              </a:rPr>
              <a:t>Company: </a:t>
            </a:r>
            <a:r>
              <a:rPr lang="en-US" sz="1800" b="0" i="0" u="none" strike="noStrike" baseline="0" dirty="0">
                <a:latin typeface="+mn-lt"/>
              </a:rPr>
              <a:t>Cincinnati Children's Hospital Medical Center</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6708390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457199" y="2413337"/>
            <a:ext cx="4636169" cy="1430619"/>
          </a:xfrm>
        </p:spPr>
        <p:txBody>
          <a:bodyPr>
            <a:normAutofit/>
          </a:bodyPr>
          <a:lstStyle/>
          <a:p>
            <a:r>
              <a:rPr lang="en-US" dirty="0"/>
              <a:t>Lin Fei</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91277" y="2413337"/>
            <a:ext cx="6003553" cy="2031325"/>
          </a:xfrm>
          <a:prstGeom prst="rect">
            <a:avLst/>
          </a:prstGeom>
          <a:noFill/>
        </p:spPr>
        <p:txBody>
          <a:bodyPr wrap="square">
            <a:spAutoFit/>
          </a:bodyPr>
          <a:lstStyle/>
          <a:p>
            <a:r>
              <a:rPr lang="en-US" b="1" i="0" u="none" strike="noStrike" baseline="0" dirty="0"/>
              <a:t>Where are you now?</a:t>
            </a:r>
          </a:p>
          <a:p>
            <a:r>
              <a:rPr lang="en-US" b="0" i="0" u="none" strike="noStrike" baseline="0" dirty="0"/>
              <a:t>Cincinnati Children's Hospital Medical Center</a:t>
            </a:r>
          </a:p>
          <a:p>
            <a:r>
              <a:rPr lang="en-US" b="0" i="0" u="none" strike="noStrike" baseline="0" dirty="0"/>
              <a:t>University of Cincinnati College of Medicine</a:t>
            </a:r>
          </a:p>
          <a:p>
            <a:r>
              <a:rPr lang="en-US" b="0" i="0" u="none" strike="noStrike" baseline="0" dirty="0"/>
              <a:t>Cincinnati, Ohio</a:t>
            </a:r>
          </a:p>
          <a:p>
            <a:endParaRPr lang="en-US" dirty="0"/>
          </a:p>
          <a:p>
            <a:r>
              <a:rPr lang="en-US" b="1" i="0" u="none" strike="noStrike" baseline="0" dirty="0"/>
              <a:t>What do you do for fun outside of work? </a:t>
            </a:r>
          </a:p>
          <a:p>
            <a:r>
              <a:rPr lang="en-US" b="0" i="0" u="none" strike="noStrike" baseline="0" dirty="0"/>
              <a:t>traveling, hiking</a:t>
            </a:r>
            <a:endParaRPr lang="en-US" dirty="0"/>
          </a:p>
        </p:txBody>
      </p:sp>
    </p:spTree>
    <p:extLst>
      <p:ext uri="{BB962C8B-B14F-4D97-AF65-F5344CB8AC3E}">
        <p14:creationId xmlns:p14="http://schemas.microsoft.com/office/powerpoint/2010/main" val="11824393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err="1">
                <a:solidFill>
                  <a:srgbClr val="C00000"/>
                </a:solidFill>
                <a:latin typeface="+mj-lt"/>
                <a:ea typeface="+mj-ea"/>
                <a:cs typeface="+mj-cs"/>
              </a:rPr>
              <a:t>Loucenda</a:t>
            </a:r>
            <a:r>
              <a:rPr lang="en-US" sz="4000" kern="1200" dirty="0">
                <a:solidFill>
                  <a:srgbClr val="C00000"/>
                </a:solidFill>
                <a:latin typeface="+mj-lt"/>
                <a:ea typeface="+mj-ea"/>
                <a:cs typeface="+mj-cs"/>
              </a:rPr>
              <a:t> </a:t>
            </a:r>
            <a:r>
              <a:rPr lang="en-US" sz="4000" kern="1200" dirty="0" err="1">
                <a:solidFill>
                  <a:srgbClr val="C00000"/>
                </a:solidFill>
                <a:latin typeface="+mj-lt"/>
                <a:ea typeface="+mj-ea"/>
                <a:cs typeface="+mj-cs"/>
              </a:rPr>
              <a:t>Teter</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20595" r="20595"/>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1669" b="1669"/>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t="2186" b="2186"/>
          <a:stretch/>
        </p:blipFill>
        <p:spPr>
          <a:xfrm>
            <a:off x="8108591" y="1650521"/>
            <a:ext cx="4083406" cy="5207479"/>
          </a:xfrm>
          <a:prstGeom prst="rect">
            <a:avLst/>
          </a:prstGeom>
          <a:effectLst/>
        </p:spPr>
      </p:pic>
    </p:spTree>
    <p:extLst>
      <p:ext uri="{BB962C8B-B14F-4D97-AF65-F5344CB8AC3E}">
        <p14:creationId xmlns:p14="http://schemas.microsoft.com/office/powerpoint/2010/main" val="35527146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Maria Baron Duffy</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1994</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Email address: </a:t>
            </a:r>
            <a:r>
              <a:rPr lang="en-US" sz="1800" i="0" u="none" strike="noStrike" baseline="0" dirty="0">
                <a:latin typeface="+mn-lt"/>
              </a:rPr>
              <a:t>Maria.Baron@doh.nj.gov</a:t>
            </a:r>
            <a:endParaRPr lang="en-US" sz="1800" b="1"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Research Scientist</a:t>
            </a:r>
          </a:p>
          <a:p>
            <a:pPr algn="l"/>
            <a:r>
              <a:rPr lang="en-US" sz="1800" b="1" dirty="0">
                <a:latin typeface="+mn-lt"/>
                <a:ea typeface="Buckeye Serif" panose="00000500000000000000" pitchFamily="50" charset="0"/>
              </a:rPr>
              <a:t>Company: </a:t>
            </a:r>
            <a:r>
              <a:rPr lang="en-US" sz="1800" b="0" i="0" u="none" strike="noStrike" baseline="0" dirty="0">
                <a:latin typeface="+mn-lt"/>
              </a:rPr>
              <a:t>New Jersey Department of Health</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91533943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Maria Baron Duffy</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82485" y="857813"/>
            <a:ext cx="6003553" cy="5447645"/>
          </a:xfrm>
          <a:prstGeom prst="rect">
            <a:avLst/>
          </a:prstGeom>
          <a:noFill/>
        </p:spPr>
        <p:txBody>
          <a:bodyPr wrap="square">
            <a:spAutoFit/>
          </a:bodyPr>
          <a:lstStyle/>
          <a:p>
            <a:r>
              <a:rPr lang="en-US" sz="1200" b="1" i="0" u="none" strike="noStrike" baseline="0" dirty="0"/>
              <a:t>Where are you now?</a:t>
            </a:r>
          </a:p>
          <a:p>
            <a:r>
              <a:rPr lang="en-US" sz="1200" i="0" u="none" strike="noStrike" baseline="0" dirty="0"/>
              <a:t>I live in New Jersey and have worked for the New Jersey Department of Health for nearly 30 years. I met my husband, a fellow statistician, at work. We've been married for over 20 years and have a son who's in college.</a:t>
            </a:r>
          </a:p>
          <a:p>
            <a:endParaRPr lang="en-US" sz="1200" b="1" i="0" u="none" strike="noStrike" baseline="0" dirty="0"/>
          </a:p>
          <a:p>
            <a:r>
              <a:rPr lang="en-US" sz="1200" b="1" i="0" u="none" strike="noStrike" baseline="0" dirty="0"/>
              <a:t>What have you been doing since you left Ohio State?</a:t>
            </a:r>
          </a:p>
          <a:p>
            <a:r>
              <a:rPr lang="en-US" sz="1200" i="0" u="none" strike="noStrike" baseline="0" dirty="0"/>
              <a:t>I returned home to New Jersey after graduation in June of 1994 and met my future boss through a chance encounter at a meeting of the Princeton/Trenton Chapter of the American Statistical Association. I interviewed for a position as a Health Data Specialist at the New Jersey Department of Health in November 1994 and, thanks to government red tape, was finally hired in February and began working in March of 1995. I've been there ever since. I’ve gotten a few promotions over the years, but my job has remained in the same area: birth and death statistics, data dissemination, and public health assessment. I still program in SAS and use confidence intervals, but I don't use much else from my statistics classes (and that's OK with me). Most of my work is available online at http://nj.gov/health/shad and https://healthy.nj.gov/.</a:t>
            </a:r>
          </a:p>
          <a:p>
            <a:endParaRPr lang="en-US" sz="1200" b="1" i="0" u="none" strike="noStrike" baseline="0" dirty="0"/>
          </a:p>
          <a:p>
            <a:r>
              <a:rPr lang="en-US" sz="1200" b="1" i="0" u="none" strike="noStrike" baseline="0" dirty="0"/>
              <a:t>What do you do for fun outside of work? </a:t>
            </a:r>
          </a:p>
          <a:p>
            <a:r>
              <a:rPr lang="en-US" sz="1200" i="0" u="none" strike="noStrike" baseline="0" dirty="0"/>
              <a:t>I became a mom in 2003 and for 12 years, most of my free time was occupied driving my son around and watching him play soccer, hockey, baseball, and volleyball. He graduated high school in 2022 and now I spend my free time reading, binge watching TV shows that I missed over the last two decades and hanging out with the Boy Moms -- a group of mothers of a dozen or so boys who were friends and played sports together all through school. Additionally, I have stayed in touch with 6 other OSU Statistics grads for the last 30 years. We entered the Statistics Department's TA prep program together in the summer of 1992 and have remained The Magnificent Seven ever since. We had a reunion in Maryland in May and look forward to seeing each other again in Columbus in October.</a:t>
            </a:r>
            <a:endParaRPr lang="en-US" sz="1200" dirty="0"/>
          </a:p>
        </p:txBody>
      </p:sp>
    </p:spTree>
    <p:extLst>
      <p:ext uri="{BB962C8B-B14F-4D97-AF65-F5344CB8AC3E}">
        <p14:creationId xmlns:p14="http://schemas.microsoft.com/office/powerpoint/2010/main" val="342028698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Maria Baron Duffy</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20605" r="20605"/>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l="20898" r="20898"/>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l="21705" r="21705"/>
          <a:stretch/>
        </p:blipFill>
        <p:spPr>
          <a:xfrm>
            <a:off x="8108591" y="1650521"/>
            <a:ext cx="4083406" cy="5207479"/>
          </a:xfrm>
          <a:prstGeom prst="rect">
            <a:avLst/>
          </a:prstGeom>
          <a:effectLst/>
        </p:spPr>
      </p:pic>
    </p:spTree>
    <p:extLst>
      <p:ext uri="{BB962C8B-B14F-4D97-AF65-F5344CB8AC3E}">
        <p14:creationId xmlns:p14="http://schemas.microsoft.com/office/powerpoint/2010/main" val="416392315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Matt </a:t>
            </a:r>
            <a:r>
              <a:rPr lang="en-US" dirty="0" err="1"/>
              <a:t>Brems</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2015</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513-919-7552</a:t>
            </a:r>
          </a:p>
          <a:p>
            <a:pPr algn="l"/>
            <a:r>
              <a:rPr lang="en-US" sz="1800" b="1" i="0" u="none" strike="noStrike" baseline="0" dirty="0">
                <a:latin typeface="+mn-lt"/>
              </a:rPr>
              <a:t>Email address: </a:t>
            </a:r>
            <a:r>
              <a:rPr lang="en-US" sz="1800" i="0" u="none" strike="noStrike" baseline="0" dirty="0">
                <a:latin typeface="+mn-lt"/>
              </a:rPr>
              <a:t>matthew.w.brems@gmail.com</a:t>
            </a:r>
            <a:endParaRPr lang="en-US" sz="1800"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Chair &amp; Executive Board Member</a:t>
            </a:r>
          </a:p>
          <a:p>
            <a:pPr algn="l"/>
            <a:r>
              <a:rPr lang="en-US" sz="1800" b="1" dirty="0">
                <a:latin typeface="+mn-lt"/>
                <a:ea typeface="Buckeye Serif" panose="00000500000000000000" pitchFamily="50" charset="0"/>
              </a:rPr>
              <a:t>Company: </a:t>
            </a:r>
            <a:r>
              <a:rPr lang="en-US" sz="1800" b="0" i="0" u="none" strike="noStrike" baseline="0" dirty="0">
                <a:latin typeface="+mn-lt"/>
              </a:rPr>
              <a:t>Statistics Without Borders</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09242330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Matt </a:t>
            </a:r>
            <a:r>
              <a:rPr lang="en-US" dirty="0" err="1"/>
              <a:t>Brems</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82485" y="857813"/>
            <a:ext cx="6003553" cy="5447645"/>
          </a:xfrm>
          <a:prstGeom prst="rect">
            <a:avLst/>
          </a:prstGeom>
          <a:noFill/>
        </p:spPr>
        <p:txBody>
          <a:bodyPr wrap="square">
            <a:spAutoFit/>
          </a:bodyPr>
          <a:lstStyle/>
          <a:p>
            <a:r>
              <a:rPr lang="en-US" sz="1200" b="1" i="0" u="none" strike="noStrike" baseline="0" dirty="0"/>
              <a:t>Where are you now?</a:t>
            </a:r>
          </a:p>
          <a:p>
            <a:r>
              <a:rPr lang="en-US" sz="1200" i="0" u="none" strike="noStrike" baseline="0" dirty="0"/>
              <a:t>I live in Baltimore, Maryland, with my husband, Jacob.</a:t>
            </a:r>
          </a:p>
          <a:p>
            <a:endParaRPr lang="en-US" sz="1200" b="1" i="0" u="none" strike="noStrike" baseline="0" dirty="0"/>
          </a:p>
          <a:p>
            <a:r>
              <a:rPr lang="en-US" sz="1200" b="1" i="0" u="none" strike="noStrike" baseline="0" dirty="0"/>
              <a:t>What have you been doing since you left Ohio State?</a:t>
            </a:r>
          </a:p>
          <a:p>
            <a:r>
              <a:rPr lang="en-US" sz="1200" i="0" u="none" strike="noStrike" baseline="0" dirty="0"/>
              <a:t>Over the last 10 (!) years, I've worked mostly at the intersection of data science and education. Right now, I lead the non-profit Statistics Without Borders. SWB does pro bono projects in statistics and data science for non-profits and NGOs around the world. I also teach data science and Python programming with General Assembly, primarily working with students who are early in their careers or who are pivoting</a:t>
            </a:r>
          </a:p>
          <a:p>
            <a:r>
              <a:rPr lang="en-US" sz="1200" i="0" u="none" strike="noStrike" baseline="0" dirty="0"/>
              <a:t>into a new field. Throughout my career, I've bounced between Baltimore and Washington, D.C., working in finance, software, computer vision, consumer-packaged goods, and politics. I also mentor early career folks with the Coding It Forward Fellowship and the Washington Statistical Society.</a:t>
            </a:r>
          </a:p>
          <a:p>
            <a:endParaRPr lang="en-US" sz="1200" b="1" i="0" u="none" strike="noStrike" baseline="0" dirty="0"/>
          </a:p>
          <a:p>
            <a:r>
              <a:rPr lang="en-US" sz="1200" b="1" i="0" u="none" strike="noStrike" baseline="0" dirty="0"/>
              <a:t>What do you do for fun outside of work? </a:t>
            </a:r>
          </a:p>
          <a:p>
            <a:r>
              <a:rPr lang="en-US" sz="1200" i="0" u="none" strike="noStrike" baseline="0" dirty="0"/>
              <a:t>I spend most of my time with my husband. Jacob and I got married at our home in December 2021. Our officiant was Jim Obergefell, the plaintiff in the 2015 Supreme Court case that gave all same-sex couples in the U.S. the right to marry. (He's also from Ohio!) Jacob and I travel a lot. We've been to 15 countries together 4 continents together, most recently visiting Croatia and Italy for our belated honeymoon.</a:t>
            </a:r>
          </a:p>
          <a:p>
            <a:endParaRPr lang="en-US" sz="1200" i="0" u="none" strike="noStrike" baseline="0" dirty="0"/>
          </a:p>
          <a:p>
            <a:r>
              <a:rPr lang="en-US" sz="1200" i="0" u="none" strike="noStrike" baseline="0" dirty="0"/>
              <a:t>10 years later, I'm still very close with my OSU cohort! I enjoy group texts, inside jokes, and vacations with friends I made from STAT 6801 and 7410. These friends remain some of my best friends, and I’ll always be grateful to the OSU Stat department for bringing us together. </a:t>
            </a:r>
          </a:p>
          <a:p>
            <a:endParaRPr lang="en-US" sz="1200" i="0" u="none" strike="noStrike" baseline="0" dirty="0"/>
          </a:p>
          <a:p>
            <a:r>
              <a:rPr lang="en-US" sz="1200" i="0" u="none" strike="noStrike" baseline="0" dirty="0"/>
              <a:t>Beyond that: I'm pretty proud of my 1,200-day Duolingo streak. I read less than I'd like to, and I watch more TV than I probably should. Heading into the 2024 elections, I'm devoting a lot of my energy to political volunteering.</a:t>
            </a:r>
            <a:endParaRPr lang="en-US" sz="1200" dirty="0"/>
          </a:p>
        </p:txBody>
      </p:sp>
    </p:spTree>
    <p:extLst>
      <p:ext uri="{BB962C8B-B14F-4D97-AF65-F5344CB8AC3E}">
        <p14:creationId xmlns:p14="http://schemas.microsoft.com/office/powerpoint/2010/main" val="214568623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Matt </a:t>
            </a:r>
            <a:r>
              <a:rPr lang="en-US" sz="4000" kern="1200" dirty="0" err="1">
                <a:solidFill>
                  <a:srgbClr val="C00000"/>
                </a:solidFill>
                <a:latin typeface="+mj-lt"/>
                <a:ea typeface="+mj-ea"/>
                <a:cs typeface="+mj-cs"/>
              </a:rPr>
              <a:t>Brems</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rotWithShape="1">
          <a:blip r:embed="rId2">
            <a:extLst>
              <a:ext uri="{28A0092B-C50C-407E-A947-70E740481C1C}">
                <a14:useLocalDpi xmlns:a14="http://schemas.microsoft.com/office/drawing/2010/main" val="0"/>
              </a:ext>
            </a:extLst>
          </a:blip>
          <a:srcRect l="-362" t="4478"/>
          <a:stretch/>
        </p:blipFill>
        <p:spPr>
          <a:xfrm>
            <a:off x="4352544" y="1883664"/>
            <a:ext cx="7839456" cy="4974336"/>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rotWithShape="1">
          <a:blip r:embed="rId3">
            <a:extLst>
              <a:ext uri="{28A0092B-C50C-407E-A947-70E740481C1C}">
                <a14:useLocalDpi xmlns:a14="http://schemas.microsoft.com/office/drawing/2010/main" val="0"/>
              </a:ext>
            </a:extLst>
          </a:blip>
          <a:srcRect l="-1405" t="6166" r="-6317" b="1499"/>
          <a:stretch/>
        </p:blipFill>
        <p:spPr>
          <a:xfrm>
            <a:off x="-1" y="1883664"/>
            <a:ext cx="4352545" cy="4974336"/>
          </a:xfrm>
          <a:prstGeom prst="rect">
            <a:avLst/>
          </a:prstGeom>
        </p:spPr>
      </p:pic>
    </p:spTree>
    <p:extLst>
      <p:ext uri="{BB962C8B-B14F-4D97-AF65-F5344CB8AC3E}">
        <p14:creationId xmlns:p14="http://schemas.microsoft.com/office/powerpoint/2010/main" val="35813739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Matthew </a:t>
            </a:r>
            <a:r>
              <a:rPr lang="en-US" dirty="0" err="1"/>
              <a:t>Wascher</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3192011"/>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PhD 2020</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301-512-9645</a:t>
            </a:r>
          </a:p>
          <a:p>
            <a:pPr algn="l"/>
            <a:r>
              <a:rPr lang="en-US" sz="1800" b="1" i="0" u="none" strike="noStrike" baseline="0" dirty="0">
                <a:latin typeface="+mn-lt"/>
              </a:rPr>
              <a:t>Email address: </a:t>
            </a:r>
            <a:r>
              <a:rPr lang="en-US" sz="1800" i="0" u="none" strike="noStrike" baseline="0" dirty="0">
                <a:latin typeface="+mn-lt"/>
              </a:rPr>
              <a:t>matthew.wascher@gmail.com</a:t>
            </a:r>
            <a:endParaRPr lang="en-US" sz="1800"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Assistant Professor, Department of Mathematics, Applied Mathematics, and Statistics</a:t>
            </a:r>
          </a:p>
          <a:p>
            <a:pPr algn="l"/>
            <a:r>
              <a:rPr lang="en-US" sz="1800" b="1" dirty="0">
                <a:latin typeface="+mn-lt"/>
                <a:ea typeface="Buckeye Serif" panose="00000500000000000000" pitchFamily="50" charset="0"/>
              </a:rPr>
              <a:t>Company: </a:t>
            </a:r>
            <a:r>
              <a:rPr lang="en-US" sz="1800" b="0" i="0" u="none" strike="noStrike" baseline="0" dirty="0">
                <a:latin typeface="+mn-lt"/>
              </a:rPr>
              <a:t>Case Western Reserve University</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88830533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95589" y="2133432"/>
            <a:ext cx="5273226" cy="1430619"/>
          </a:xfrm>
        </p:spPr>
        <p:txBody>
          <a:bodyPr>
            <a:normAutofit/>
          </a:bodyPr>
          <a:lstStyle/>
          <a:p>
            <a:r>
              <a:rPr lang="en-US" sz="4000" dirty="0"/>
              <a:t>Matthew </a:t>
            </a:r>
            <a:r>
              <a:rPr lang="en-US" sz="4000" dirty="0" err="1"/>
              <a:t>Wascher</a:t>
            </a:r>
            <a:endParaRPr lang="en-US" sz="4000"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468815" y="1163394"/>
            <a:ext cx="6101862" cy="4524315"/>
          </a:xfrm>
          <a:prstGeom prst="rect">
            <a:avLst/>
          </a:prstGeom>
          <a:noFill/>
        </p:spPr>
        <p:txBody>
          <a:bodyPr wrap="square">
            <a:spAutoFit/>
          </a:bodyPr>
          <a:lstStyle/>
          <a:p>
            <a:r>
              <a:rPr lang="en-US" b="1" i="0" u="none" strike="noStrike" baseline="0" dirty="0"/>
              <a:t>Where are you now?</a:t>
            </a:r>
          </a:p>
          <a:p>
            <a:r>
              <a:rPr lang="en-US" i="0" u="none" strike="noStrike" baseline="0" dirty="0"/>
              <a:t>I am currently an assistant professor of Statistics at Case Western Reserve University in Cleveland.</a:t>
            </a:r>
          </a:p>
          <a:p>
            <a:endParaRPr lang="en-US" b="1" i="0" u="none" strike="noStrike" baseline="0" dirty="0"/>
          </a:p>
          <a:p>
            <a:r>
              <a:rPr lang="en-US" b="1" i="0" u="none" strike="noStrike" baseline="0" dirty="0"/>
              <a:t>What have you been doing since you left Ohio State?</a:t>
            </a:r>
          </a:p>
          <a:p>
            <a:r>
              <a:rPr lang="en-US" i="0" u="none" strike="noStrike" baseline="0" dirty="0"/>
              <a:t>After graduating, I joined Ohio State's Comprehensive Monitoring Team tasked with guiding the university's response to the COVID-19 pandemic. After that I spent 3 years as an assistant professor at the University of Dayton before joining the faculty at Case Western Reserve University in the fall of 2024.</a:t>
            </a:r>
            <a:endParaRPr lang="en-US" b="1" i="0" u="none" strike="noStrike" baseline="0" dirty="0"/>
          </a:p>
          <a:p>
            <a:endParaRPr lang="en-US" b="1" i="0" u="none" strike="noStrike" baseline="0" dirty="0"/>
          </a:p>
          <a:p>
            <a:r>
              <a:rPr lang="en-US" b="1" i="0" u="none" strike="noStrike" baseline="0" dirty="0"/>
              <a:t>What do you do for fun outside of work? </a:t>
            </a:r>
          </a:p>
          <a:p>
            <a:r>
              <a:rPr lang="en-US" i="0" u="none" strike="noStrike" baseline="0" dirty="0"/>
              <a:t>Outside work I enjoy board games, cooking, and spending time in nature. I also try to make it to Columbus a few times a year to visit friends and colleagues in the area.</a:t>
            </a:r>
            <a:endParaRPr lang="en-US" dirty="0"/>
          </a:p>
        </p:txBody>
      </p:sp>
    </p:spTree>
    <p:extLst>
      <p:ext uri="{BB962C8B-B14F-4D97-AF65-F5344CB8AC3E}">
        <p14:creationId xmlns:p14="http://schemas.microsoft.com/office/powerpoint/2010/main" val="110828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Michael </a:t>
            </a:r>
            <a:r>
              <a:rPr lang="en-US" dirty="0" err="1"/>
              <a:t>Bowcut</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Applied Statistics, MS 1993</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253-709-5499</a:t>
            </a:r>
          </a:p>
          <a:p>
            <a:pPr algn="l"/>
            <a:r>
              <a:rPr lang="en-US" sz="1800" b="1" i="0" u="none" strike="noStrike" baseline="0" dirty="0">
                <a:latin typeface="+mn-lt"/>
              </a:rPr>
              <a:t>Email address: </a:t>
            </a:r>
            <a:r>
              <a:rPr lang="en-US" sz="1800" i="0" u="none" strike="noStrike" baseline="0" dirty="0">
                <a:latin typeface="+mn-lt"/>
              </a:rPr>
              <a:t>mike.bowcut@gmail.com</a:t>
            </a:r>
            <a:endParaRPr lang="en-US" sz="1800"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Marketing Director</a:t>
            </a:r>
          </a:p>
          <a:p>
            <a:pPr algn="l"/>
            <a:r>
              <a:rPr lang="en-US" sz="1800" b="1" dirty="0">
                <a:latin typeface="+mn-lt"/>
                <a:ea typeface="Buckeye Serif" panose="00000500000000000000" pitchFamily="50" charset="0"/>
              </a:rPr>
              <a:t>Company: </a:t>
            </a:r>
            <a:r>
              <a:rPr lang="en-US" sz="1800" b="0" i="0" u="none" strike="noStrike" baseline="0" dirty="0">
                <a:latin typeface="+mn-lt"/>
              </a:rPr>
              <a:t>Ragnar Events</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41496610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Michael </a:t>
            </a:r>
            <a:r>
              <a:rPr lang="en-US" dirty="0" err="1"/>
              <a:t>Bowcut</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73693" y="1305341"/>
            <a:ext cx="6003553" cy="4247317"/>
          </a:xfrm>
          <a:prstGeom prst="rect">
            <a:avLst/>
          </a:prstGeom>
          <a:noFill/>
        </p:spPr>
        <p:txBody>
          <a:bodyPr wrap="square">
            <a:spAutoFit/>
          </a:bodyPr>
          <a:lstStyle/>
          <a:p>
            <a:r>
              <a:rPr lang="en-US" b="1" i="0" u="none" strike="noStrike" baseline="0" dirty="0"/>
              <a:t>Where are you now?</a:t>
            </a:r>
          </a:p>
          <a:p>
            <a:r>
              <a:rPr lang="en-US" i="0" u="none" strike="noStrike" baseline="0" dirty="0"/>
              <a:t>Pleasant View, Utah, near my hometown.</a:t>
            </a:r>
          </a:p>
          <a:p>
            <a:endParaRPr lang="en-US" b="1" i="0" u="none" strike="noStrike" baseline="0" dirty="0"/>
          </a:p>
          <a:p>
            <a:r>
              <a:rPr lang="en-US" b="1" i="0" u="none" strike="noStrike" baseline="0" dirty="0"/>
              <a:t>What have you been doing since you left Ohio State?</a:t>
            </a:r>
          </a:p>
          <a:p>
            <a:r>
              <a:rPr lang="en-US" i="0" u="none" strike="noStrike" baseline="0" dirty="0"/>
              <a:t>My statistics degree eventually led me to the fi eld of Marketing, primarily in retail and with an emphasis on outdoor and fitness. Lands' End, REI, Columbia Sportswear and </a:t>
            </a:r>
            <a:r>
              <a:rPr lang="en-US" i="0" u="none" strike="noStrike" baseline="0" dirty="0" err="1"/>
              <a:t>iFit</a:t>
            </a:r>
            <a:r>
              <a:rPr lang="en-US" i="0" u="none" strike="noStrike" baseline="0" dirty="0"/>
              <a:t> were some spots. I am now at Ragnar events, a running company.</a:t>
            </a:r>
          </a:p>
          <a:p>
            <a:endParaRPr lang="en-US" b="1" i="0" u="none" strike="noStrike" baseline="0" dirty="0"/>
          </a:p>
          <a:p>
            <a:r>
              <a:rPr lang="en-US" b="1" i="0" u="none" strike="noStrike" baseline="0" dirty="0"/>
              <a:t>What do you do for fun outside of work? </a:t>
            </a:r>
          </a:p>
          <a:p>
            <a:r>
              <a:rPr lang="en-US" i="0" u="none" strike="noStrike" baseline="0" dirty="0"/>
              <a:t>I enjoy spending time with family, travel, sports, and most outdoor activities - especially cycling. I've done some long-distance rides which I enjoy. 35-year marriage, four kids, three grandkids thus far. Life is good.</a:t>
            </a:r>
            <a:endParaRPr lang="en-US" dirty="0"/>
          </a:p>
        </p:txBody>
      </p:sp>
    </p:spTree>
    <p:extLst>
      <p:ext uri="{BB962C8B-B14F-4D97-AF65-F5344CB8AC3E}">
        <p14:creationId xmlns:p14="http://schemas.microsoft.com/office/powerpoint/2010/main" val="194946719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Michael </a:t>
            </a:r>
            <a:r>
              <a:rPr lang="en-US" sz="4000" kern="1200" dirty="0" err="1">
                <a:solidFill>
                  <a:srgbClr val="C00000"/>
                </a:solidFill>
                <a:latin typeface="+mj-lt"/>
                <a:ea typeface="+mj-ea"/>
                <a:cs typeface="+mj-cs"/>
              </a:rPr>
              <a:t>Bowcut</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t="7660" b="7660"/>
          <a:stretch/>
        </p:blipFill>
        <p:spPr>
          <a:xfrm>
            <a:off x="4352544" y="1883664"/>
            <a:ext cx="7839456" cy="4974336"/>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7143" b="7143"/>
          <a:stretch/>
        </p:blipFill>
        <p:spPr>
          <a:xfrm>
            <a:off x="-1" y="1883664"/>
            <a:ext cx="4352545" cy="4974336"/>
          </a:xfrm>
          <a:prstGeom prst="rect">
            <a:avLst/>
          </a:prstGeom>
        </p:spPr>
      </p:pic>
    </p:spTree>
    <p:extLst>
      <p:ext uri="{BB962C8B-B14F-4D97-AF65-F5344CB8AC3E}">
        <p14:creationId xmlns:p14="http://schemas.microsoft.com/office/powerpoint/2010/main" val="388395367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Nate </a:t>
            </a:r>
            <a:r>
              <a:rPr lang="en-US" dirty="0" err="1"/>
              <a:t>Wilairat</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2" y="1670135"/>
            <a:ext cx="6304886" cy="2611719"/>
          </a:xfrm>
        </p:spPr>
        <p:txBody>
          <a:bodyPr>
            <a:noAutofit/>
          </a:bodyPr>
          <a:lstStyle/>
          <a:p>
            <a:pPr>
              <a:lnSpc>
                <a:spcPct val="100000"/>
              </a:lnSpc>
            </a:pPr>
            <a:r>
              <a:rPr lang="en-US" sz="1800" b="1" i="0" u="none" strike="noStrike" baseline="0" dirty="0">
                <a:latin typeface="+mn-lt"/>
                <a:ea typeface="Buckeye Serif" panose="00000500000000000000" pitchFamily="50" charset="0"/>
              </a:rPr>
              <a:t>Degree: </a:t>
            </a:r>
            <a:r>
              <a:rPr lang="en-US" sz="1800" i="0" u="none" strike="noStrike" baseline="0" dirty="0">
                <a:latin typeface="+mn-lt"/>
                <a:ea typeface="Buckeye Serif" panose="00000500000000000000" pitchFamily="50" charset="0"/>
              </a:rPr>
              <a:t>Statistics, MS 2018</a:t>
            </a:r>
          </a:p>
          <a:p>
            <a:pPr>
              <a:lnSpc>
                <a:spcPct val="100000"/>
              </a:lnSpc>
            </a:pPr>
            <a:endParaRPr lang="en-US" sz="1800" i="0" u="none" strike="noStrike" baseline="0" dirty="0">
              <a:latin typeface="+mn-lt"/>
              <a:ea typeface="Buckeye Serif" panose="00000500000000000000" pitchFamily="50" charset="0"/>
            </a:endParaRPr>
          </a:p>
          <a:p>
            <a:pPr algn="l"/>
            <a:r>
              <a:rPr lang="en-US" sz="1800" b="1" i="0" u="none" strike="noStrike" baseline="0" dirty="0">
                <a:latin typeface="+mn-lt"/>
              </a:rPr>
              <a:t>Phone: </a:t>
            </a:r>
            <a:r>
              <a:rPr lang="en-US" sz="1800" i="0" u="none" strike="noStrike" baseline="0" dirty="0">
                <a:latin typeface="+mn-lt"/>
              </a:rPr>
              <a:t>502-295-9462</a:t>
            </a:r>
          </a:p>
          <a:p>
            <a:pPr algn="l"/>
            <a:r>
              <a:rPr lang="en-US" sz="1800" b="1" i="0" u="none" strike="noStrike" baseline="0" dirty="0">
                <a:latin typeface="+mn-lt"/>
              </a:rPr>
              <a:t>Email address: </a:t>
            </a:r>
            <a:r>
              <a:rPr lang="en-US" sz="1800" i="0" u="none" strike="noStrike" baseline="0" dirty="0">
                <a:latin typeface="+mn-lt"/>
              </a:rPr>
              <a:t>nwilairat@gmail.com</a:t>
            </a:r>
            <a:endParaRPr lang="en-US" sz="1800" dirty="0">
              <a:latin typeface="+mn-lt"/>
              <a:ea typeface="Buckeye Serif" panose="00000500000000000000" pitchFamily="50" charset="0"/>
            </a:endParaRPr>
          </a:p>
          <a:p>
            <a:pPr algn="l"/>
            <a:endParaRPr lang="en-US" sz="1800" b="1" dirty="0">
              <a:latin typeface="+mn-lt"/>
              <a:ea typeface="Buckeye Serif" panose="00000500000000000000" pitchFamily="50" charset="0"/>
            </a:endParaRPr>
          </a:p>
          <a:p>
            <a:pPr algn="l"/>
            <a:r>
              <a:rPr lang="en-US" sz="1800" b="1" dirty="0">
                <a:latin typeface="+mn-lt"/>
                <a:ea typeface="Buckeye Serif" panose="00000500000000000000" pitchFamily="50" charset="0"/>
              </a:rPr>
              <a:t>Title: </a:t>
            </a:r>
            <a:r>
              <a:rPr lang="en-US" sz="1800" b="0" i="0" u="none" strike="noStrike" baseline="0" dirty="0">
                <a:latin typeface="+mn-lt"/>
              </a:rPr>
              <a:t>Staff Data Scientist</a:t>
            </a:r>
          </a:p>
          <a:p>
            <a:pPr algn="l"/>
            <a:r>
              <a:rPr lang="en-US" sz="1800" b="1" dirty="0">
                <a:latin typeface="+mn-lt"/>
                <a:ea typeface="Buckeye Serif" panose="00000500000000000000" pitchFamily="50" charset="0"/>
              </a:rPr>
              <a:t>Company: </a:t>
            </a:r>
            <a:r>
              <a:rPr lang="en-US" sz="1800" b="0" i="0" u="none" strike="noStrike" baseline="0" dirty="0" err="1">
                <a:latin typeface="+mn-lt"/>
              </a:rPr>
              <a:t>Migo</a:t>
            </a:r>
            <a:endParaRPr lang="en-US" sz="18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47744270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Nate </a:t>
            </a:r>
            <a:r>
              <a:rPr lang="en-US" dirty="0" err="1"/>
              <a:t>Wilairat</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356108" y="1859339"/>
            <a:ext cx="6003553" cy="3139321"/>
          </a:xfrm>
          <a:prstGeom prst="rect">
            <a:avLst/>
          </a:prstGeom>
          <a:noFill/>
        </p:spPr>
        <p:txBody>
          <a:bodyPr wrap="square">
            <a:spAutoFit/>
          </a:bodyPr>
          <a:lstStyle/>
          <a:p>
            <a:r>
              <a:rPr lang="en-US" b="1" i="0" u="none" strike="noStrike" baseline="0" dirty="0"/>
              <a:t>Where are you now?</a:t>
            </a:r>
          </a:p>
          <a:p>
            <a:r>
              <a:rPr lang="it-IT" i="0" u="none" strike="noStrike" baseline="0" dirty="0"/>
              <a:t>Silicon Valley (San Jose, CA)</a:t>
            </a:r>
          </a:p>
          <a:p>
            <a:endParaRPr lang="en-US" b="1" i="0" u="none" strike="noStrike" baseline="0" dirty="0"/>
          </a:p>
          <a:p>
            <a:r>
              <a:rPr lang="en-US" b="1" i="0" u="none" strike="noStrike" baseline="0" dirty="0"/>
              <a:t>What have you been doing since you left Ohio State?</a:t>
            </a:r>
          </a:p>
          <a:p>
            <a:r>
              <a:rPr lang="en-US" i="0" u="none" strike="noStrike" baseline="0" dirty="0"/>
              <a:t>First worked as a Data Scientist at Transamerica in Denver, CO and now work at a FinTech startup in the microfinance space in Silicon Valley</a:t>
            </a:r>
          </a:p>
          <a:p>
            <a:endParaRPr lang="en-US" b="1" i="0" u="none" strike="noStrike" baseline="0" dirty="0"/>
          </a:p>
          <a:p>
            <a:r>
              <a:rPr lang="en-US" b="1" i="0" u="none" strike="noStrike" baseline="0" dirty="0"/>
              <a:t>What do you do for fun outside of work? </a:t>
            </a:r>
          </a:p>
          <a:p>
            <a:r>
              <a:rPr lang="en-US" i="0" u="none" strike="noStrike" baseline="0" dirty="0"/>
              <a:t>Just had a daughter, and still enjoying getting outside for hiking and climbing.</a:t>
            </a:r>
            <a:endParaRPr lang="en-US" dirty="0"/>
          </a:p>
        </p:txBody>
      </p:sp>
    </p:spTree>
    <p:extLst>
      <p:ext uri="{BB962C8B-B14F-4D97-AF65-F5344CB8AC3E}">
        <p14:creationId xmlns:p14="http://schemas.microsoft.com/office/powerpoint/2010/main" val="156427212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Nate </a:t>
            </a:r>
            <a:r>
              <a:rPr lang="en-US" sz="4000" kern="1200" dirty="0" err="1">
                <a:solidFill>
                  <a:srgbClr val="C00000"/>
                </a:solidFill>
                <a:latin typeface="+mj-lt"/>
                <a:ea typeface="+mj-ea"/>
                <a:cs typeface="+mj-cs"/>
              </a:rPr>
              <a:t>Wilairat</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t="24619" b="24619"/>
          <a:stretch/>
        </p:blipFill>
        <p:spPr>
          <a:xfrm>
            <a:off x="4352544" y="1883664"/>
            <a:ext cx="7839456" cy="4974336"/>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7143" b="7143"/>
          <a:stretch/>
        </p:blipFill>
        <p:spPr>
          <a:xfrm>
            <a:off x="-1" y="1883664"/>
            <a:ext cx="4352545" cy="4974336"/>
          </a:xfrm>
          <a:prstGeom prst="rect">
            <a:avLst/>
          </a:prstGeom>
        </p:spPr>
      </p:pic>
    </p:spTree>
    <p:extLst>
      <p:ext uri="{BB962C8B-B14F-4D97-AF65-F5344CB8AC3E}">
        <p14:creationId xmlns:p14="http://schemas.microsoft.com/office/powerpoint/2010/main" val="24891944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5441196" cy="677062"/>
          </a:xfrm>
        </p:spPr>
        <p:txBody>
          <a:bodyPr>
            <a:normAutofit fontScale="90000"/>
          </a:bodyPr>
          <a:lstStyle/>
          <a:p>
            <a:r>
              <a:rPr lang="en-US" dirty="0"/>
              <a:t>Nikki Schnitzler</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461315"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PhD 2023</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Phone: </a:t>
            </a:r>
            <a:r>
              <a:rPr lang="en-US" sz="1600" i="0" u="none" strike="noStrike" baseline="0" dirty="0">
                <a:latin typeface="+mn-lt"/>
              </a:rPr>
              <a:t>618-541-2451</a:t>
            </a:r>
          </a:p>
          <a:p>
            <a:pPr algn="l"/>
            <a:r>
              <a:rPr lang="en-US" sz="1600" b="1" i="0" u="none" strike="noStrike" baseline="0" dirty="0">
                <a:latin typeface="+mn-lt"/>
              </a:rPr>
              <a:t>Email address: </a:t>
            </a:r>
            <a:r>
              <a:rPr lang="en-US" sz="1600" i="0" u="none" strike="noStrike" baseline="0" dirty="0">
                <a:latin typeface="+mn-lt"/>
              </a:rPr>
              <a:t>ncschnitzler@gmail.com</a:t>
            </a:r>
            <a:endParaRPr lang="en-US" sz="1600"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Senior Research Consultant</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Ohio Colleges of Medicine Government Resource Center</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32725176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60420" y="2151017"/>
            <a:ext cx="4636169" cy="1430619"/>
          </a:xfrm>
        </p:spPr>
        <p:txBody>
          <a:bodyPr>
            <a:normAutofit/>
          </a:bodyPr>
          <a:lstStyle/>
          <a:p>
            <a:r>
              <a:rPr lang="en-US" dirty="0"/>
              <a:t>Nikki Schnitzler</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64900" y="1028343"/>
            <a:ext cx="6003553" cy="4801314"/>
          </a:xfrm>
          <a:prstGeom prst="rect">
            <a:avLst/>
          </a:prstGeom>
          <a:noFill/>
        </p:spPr>
        <p:txBody>
          <a:bodyPr wrap="square">
            <a:spAutoFit/>
          </a:bodyPr>
          <a:lstStyle/>
          <a:p>
            <a:r>
              <a:rPr lang="en-US" b="1" i="0" u="none" strike="noStrike" baseline="0" dirty="0"/>
              <a:t>Where are you now?</a:t>
            </a:r>
          </a:p>
          <a:p>
            <a:r>
              <a:rPr lang="en-US" i="0" u="none" strike="noStrike" baseline="0" dirty="0"/>
              <a:t>I currently live in Southern Illinois, near St. Louis.</a:t>
            </a:r>
          </a:p>
          <a:p>
            <a:endParaRPr lang="en-US" b="1" i="0" u="none" strike="noStrike" baseline="0" dirty="0"/>
          </a:p>
          <a:p>
            <a:r>
              <a:rPr lang="en-US" b="1" i="0" u="none" strike="noStrike" baseline="0" dirty="0"/>
              <a:t>What have you been doing since you left Ohio State?</a:t>
            </a:r>
          </a:p>
          <a:p>
            <a:r>
              <a:rPr lang="en-US" i="0" u="none" strike="noStrike" baseline="0" dirty="0"/>
              <a:t>Since I defended in 2022, I have moved home to be closer to family, started working fully remote for a health policy research center attached to the Wexner Medical Center, and have traveled a lot. Some travel highlights include </a:t>
            </a:r>
            <a:r>
              <a:rPr lang="en-US" i="0" u="none" strike="noStrike" baseline="0" dirty="0" err="1"/>
              <a:t>include</a:t>
            </a:r>
            <a:r>
              <a:rPr lang="en-US" i="0" u="none" strike="noStrike" baseline="0" dirty="0"/>
              <a:t> Oaxaca, Mexico, and Toronto, Canada.</a:t>
            </a:r>
          </a:p>
          <a:p>
            <a:endParaRPr lang="en-US" b="1" i="0" u="none" strike="noStrike" baseline="0" dirty="0"/>
          </a:p>
          <a:p>
            <a:r>
              <a:rPr lang="en-US" b="1" i="0" u="none" strike="noStrike" baseline="0" dirty="0"/>
              <a:t>What do you do for fun outside of work? </a:t>
            </a:r>
          </a:p>
          <a:p>
            <a:r>
              <a:rPr lang="en-US" i="0" u="none" strike="noStrike" baseline="0" dirty="0"/>
              <a:t>Outside of work, I try to spend as much time as I can with family and friends. I also love to read, travel, and do CrossFit (which is not something I ever thought I would say). My cat, Newt, is also loving post-grad life and spends most of his time trying to get my attention during my workday.</a:t>
            </a:r>
            <a:endParaRPr lang="en-US" dirty="0"/>
          </a:p>
        </p:txBody>
      </p:sp>
    </p:spTree>
    <p:extLst>
      <p:ext uri="{BB962C8B-B14F-4D97-AF65-F5344CB8AC3E}">
        <p14:creationId xmlns:p14="http://schemas.microsoft.com/office/powerpoint/2010/main" val="31183083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Patti Borchers Costello</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461315"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PhD 1977</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Phone: </a:t>
            </a:r>
            <a:r>
              <a:rPr lang="en-US" sz="1600" i="0" u="none" strike="noStrike" baseline="0" dirty="0">
                <a:latin typeface="+mn-lt"/>
              </a:rPr>
              <a:t>859-582-1814</a:t>
            </a:r>
          </a:p>
          <a:p>
            <a:pPr algn="l"/>
            <a:r>
              <a:rPr lang="en-US" sz="1600" b="1" i="0" u="none" strike="noStrike" baseline="0" dirty="0">
                <a:latin typeface="+mn-lt"/>
              </a:rPr>
              <a:t>Email address: </a:t>
            </a:r>
            <a:r>
              <a:rPr lang="en-US" sz="1600" i="0" u="none" strike="noStrike" baseline="0" dirty="0">
                <a:latin typeface="+mn-lt"/>
              </a:rPr>
              <a:t>patti.eku@gmail.com</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Professor Emeritus</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Eastern Kentucky University</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29899901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34043" y="2713689"/>
            <a:ext cx="4636169" cy="1430619"/>
          </a:xfrm>
        </p:spPr>
        <p:txBody>
          <a:bodyPr>
            <a:normAutofit/>
          </a:bodyPr>
          <a:lstStyle/>
          <a:p>
            <a:r>
              <a:rPr lang="en-US" dirty="0"/>
              <a:t>Patti Borchers Costello</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91276" y="612844"/>
            <a:ext cx="5985970" cy="5632311"/>
          </a:xfrm>
          <a:prstGeom prst="rect">
            <a:avLst/>
          </a:prstGeom>
          <a:noFill/>
        </p:spPr>
        <p:txBody>
          <a:bodyPr wrap="square">
            <a:spAutoFit/>
          </a:bodyPr>
          <a:lstStyle/>
          <a:p>
            <a:r>
              <a:rPr lang="en-US" b="1" i="0" u="none" strike="noStrike" baseline="0" dirty="0"/>
              <a:t>Where are you now?</a:t>
            </a:r>
          </a:p>
          <a:p>
            <a:r>
              <a:rPr lang="en-US" i="0" u="none" strike="noStrike" baseline="0" dirty="0"/>
              <a:t>I have lived in Richmond, KY since 1984. I retired in May 2020.</a:t>
            </a:r>
          </a:p>
          <a:p>
            <a:endParaRPr lang="en-US" b="1" i="0" u="none" strike="noStrike" baseline="0" dirty="0"/>
          </a:p>
          <a:p>
            <a:r>
              <a:rPr lang="en-US" b="1" i="0" u="none" strike="noStrike" baseline="0" dirty="0"/>
              <a:t>What have you been doing since you left Ohio State?</a:t>
            </a:r>
          </a:p>
          <a:p>
            <a:r>
              <a:rPr lang="en-US" i="0" u="none" strike="noStrike" baseline="0" dirty="0"/>
              <a:t>I taught statistics courses at Eastern Kentucky University from August 1982 to May 2020. We offered a BS</a:t>
            </a:r>
          </a:p>
          <a:p>
            <a:r>
              <a:rPr lang="en-US" i="0" u="none" strike="noStrike" baseline="0" dirty="0"/>
              <a:t>degree in statistics and I had the opportunity to work with many remarkable students. I am proud that</a:t>
            </a:r>
          </a:p>
          <a:p>
            <a:r>
              <a:rPr lang="en-US" i="0" u="none" strike="noStrike" baseline="0" dirty="0"/>
              <a:t>several of my students completed their PhD in Statistics at Ohio State. I thoroughly enjoyed teaching!</a:t>
            </a:r>
          </a:p>
          <a:p>
            <a:endParaRPr lang="en-US" b="1" i="0" u="none" strike="noStrike" baseline="0" dirty="0"/>
          </a:p>
          <a:p>
            <a:r>
              <a:rPr lang="en-US" b="1" i="0" u="none" strike="noStrike" baseline="0" dirty="0"/>
              <a:t>What do you do for fun outside of work? </a:t>
            </a:r>
          </a:p>
          <a:p>
            <a:r>
              <a:rPr lang="en-US" i="0" u="none" strike="noStrike" baseline="0" dirty="0"/>
              <a:t>I have a son who is a dentist and a daughter who is a Kindergarten teachers' aide. My son has twin daughters who will be six years old in November, and my daughter has a son who will be two years old in November. I enjoy getting to spend time with my grandchildren! I also enjoy walking, reading, spending time with friends, and being involved in church activities.</a:t>
            </a:r>
            <a:endParaRPr lang="en-US" dirty="0"/>
          </a:p>
        </p:txBody>
      </p:sp>
    </p:spTree>
    <p:extLst>
      <p:ext uri="{BB962C8B-B14F-4D97-AF65-F5344CB8AC3E}">
        <p14:creationId xmlns:p14="http://schemas.microsoft.com/office/powerpoint/2010/main" val="322959367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Rebecca </a:t>
            </a:r>
            <a:r>
              <a:rPr lang="en-US" dirty="0" err="1"/>
              <a:t>Busam</a:t>
            </a:r>
            <a:r>
              <a:rPr lang="en-US" dirty="0"/>
              <a:t> </a:t>
            </a:r>
            <a:r>
              <a:rPr lang="en-US" dirty="0" err="1"/>
              <a:t>Sorice</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461315"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MS 1994</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Phone: </a:t>
            </a:r>
            <a:r>
              <a:rPr lang="en-US" sz="1600" i="0" u="none" strike="noStrike" baseline="0" dirty="0">
                <a:latin typeface="+mn-lt"/>
              </a:rPr>
              <a:t>859-582-1814</a:t>
            </a:r>
          </a:p>
          <a:p>
            <a:pPr algn="l"/>
            <a:r>
              <a:rPr lang="en-US" sz="1600" b="1" i="0" u="none" strike="noStrike" baseline="0" dirty="0">
                <a:latin typeface="+mn-lt"/>
              </a:rPr>
              <a:t>Email address: </a:t>
            </a:r>
            <a:r>
              <a:rPr lang="en-US" sz="1600" i="0" u="none" strike="noStrike" baseline="0" dirty="0">
                <a:latin typeface="+mn-lt"/>
              </a:rPr>
              <a:t>baltosorice@mac.com</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Public Services Librarian</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La Grange Public Library</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59262593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34043" y="2713689"/>
            <a:ext cx="4636169" cy="1430619"/>
          </a:xfrm>
        </p:spPr>
        <p:txBody>
          <a:bodyPr>
            <a:normAutofit/>
          </a:bodyPr>
          <a:lstStyle/>
          <a:p>
            <a:r>
              <a:rPr lang="en-US" dirty="0"/>
              <a:t>Rebecca </a:t>
            </a:r>
            <a:r>
              <a:rPr lang="en-US" dirty="0" err="1"/>
              <a:t>Busam</a:t>
            </a:r>
            <a:r>
              <a:rPr lang="en-US" dirty="0"/>
              <a:t> </a:t>
            </a:r>
            <a:r>
              <a:rPr lang="en-US" dirty="0" err="1"/>
              <a:t>Sorice</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523161" y="1043729"/>
            <a:ext cx="5985970" cy="4770537"/>
          </a:xfrm>
          <a:prstGeom prst="rect">
            <a:avLst/>
          </a:prstGeom>
          <a:noFill/>
        </p:spPr>
        <p:txBody>
          <a:bodyPr wrap="square">
            <a:spAutoFit/>
          </a:bodyPr>
          <a:lstStyle/>
          <a:p>
            <a:r>
              <a:rPr lang="en-US" sz="1600" b="1" i="0" u="none" strike="noStrike" baseline="0" dirty="0"/>
              <a:t>Where are you now?</a:t>
            </a:r>
          </a:p>
          <a:p>
            <a:r>
              <a:rPr lang="en-US" sz="1600" i="0" u="none" strike="noStrike" baseline="0" dirty="0"/>
              <a:t>I live and work in La Grange, Illinois, which is a smaller town in the suburbs of Chicago, about25 mins outside of the city.</a:t>
            </a:r>
          </a:p>
          <a:p>
            <a:endParaRPr lang="en-US" sz="1600" b="1" i="0" u="none" strike="noStrike" baseline="0" dirty="0"/>
          </a:p>
          <a:p>
            <a:r>
              <a:rPr lang="en-US" sz="1600" b="1" i="0" u="none" strike="noStrike" baseline="0" dirty="0"/>
              <a:t>What have you been doing since you left Ohio State?</a:t>
            </a:r>
          </a:p>
          <a:p>
            <a:r>
              <a:rPr lang="en-US" sz="1600" i="0" u="none" strike="noStrike" baseline="0" dirty="0"/>
              <a:t>After graduation from OSU I started work in Chicago in market research and then switched to the credit industry. I left that professional area after moving twice and starting a family. In recent years, now that my children are getting independent, I have returned to a professional career but not in statistics. I earned a Master's of Library and Information Science from the University of Illinois in May 2024 and am now a Librarian (with a capital L).</a:t>
            </a:r>
          </a:p>
          <a:p>
            <a:endParaRPr lang="en-US" sz="1600" b="1" i="0" u="none" strike="noStrike" baseline="0" dirty="0"/>
          </a:p>
          <a:p>
            <a:r>
              <a:rPr lang="en-US" sz="1600" b="1" i="0" u="none" strike="noStrike" baseline="0" dirty="0"/>
              <a:t>What do you do for fun outside of work? </a:t>
            </a:r>
          </a:p>
          <a:p>
            <a:r>
              <a:rPr lang="en-US" sz="1600" i="0" u="none" strike="noStrike" baseline="0" dirty="0"/>
              <a:t>In my down time I have raised 4 children and spent much of my free time with them as they are now scattered about the </a:t>
            </a:r>
            <a:r>
              <a:rPr lang="en-US" sz="1600" i="0" u="none" strike="noStrike" baseline="0" dirty="0" err="1"/>
              <a:t>midwest</a:t>
            </a:r>
            <a:r>
              <a:rPr lang="en-US" sz="1600" i="0" u="none" strike="noStrike" baseline="0" dirty="0"/>
              <a:t>. I garden, walk my dogs, volunteer at my church and of course read all the books.</a:t>
            </a:r>
            <a:endParaRPr lang="en-US" sz="1600" dirty="0"/>
          </a:p>
        </p:txBody>
      </p:sp>
    </p:spTree>
    <p:extLst>
      <p:ext uri="{BB962C8B-B14F-4D97-AF65-F5344CB8AC3E}">
        <p14:creationId xmlns:p14="http://schemas.microsoft.com/office/powerpoint/2010/main" val="13995543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Ross </a:t>
            </a:r>
            <a:r>
              <a:rPr lang="en-US" dirty="0" err="1"/>
              <a:t>Fonticella</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461315"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Applied Statistics, </a:t>
            </a:r>
            <a:r>
              <a:rPr lang="en-US" sz="1600" dirty="0">
                <a:latin typeface="+mn-lt"/>
                <a:ea typeface="Buckeye Serif" panose="00000500000000000000" pitchFamily="50" charset="0"/>
              </a:rPr>
              <a:t>MS 1978</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Phone: </a:t>
            </a:r>
            <a:r>
              <a:rPr lang="en-US" sz="1600" i="0" u="none" strike="noStrike" baseline="0" dirty="0">
                <a:latin typeface="+mn-lt"/>
              </a:rPr>
              <a:t>814-323-0061</a:t>
            </a:r>
          </a:p>
          <a:p>
            <a:pPr algn="l"/>
            <a:r>
              <a:rPr lang="en-US" sz="1600" b="1" i="0" u="none" strike="noStrike" baseline="0" dirty="0">
                <a:latin typeface="+mn-lt"/>
              </a:rPr>
              <a:t>Email address: </a:t>
            </a:r>
            <a:r>
              <a:rPr lang="en-US" sz="1600" i="0" u="none" strike="noStrike" baseline="0" dirty="0">
                <a:latin typeface="+mn-lt"/>
              </a:rPr>
              <a:t>rfonti01@gmail.com</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Retired</a:t>
            </a:r>
            <a:endParaRPr lang="en-US" sz="1600" dirty="0">
              <a:latin typeface="+mn-lt"/>
              <a:ea typeface="Buckeye Serif" panose="00000500000000000000" pitchFamily="50" charset="0"/>
            </a:endParaRP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59805392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9" y="3005399"/>
            <a:ext cx="4636169" cy="847196"/>
          </a:xfrm>
        </p:spPr>
        <p:txBody>
          <a:bodyPr>
            <a:normAutofit/>
          </a:bodyPr>
          <a:lstStyle/>
          <a:p>
            <a:r>
              <a:rPr lang="en-US" dirty="0"/>
              <a:t>Ross </a:t>
            </a:r>
            <a:r>
              <a:rPr lang="en-US" dirty="0" err="1"/>
              <a:t>Fonticella</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567122" y="1443838"/>
            <a:ext cx="5985970" cy="3970318"/>
          </a:xfrm>
          <a:prstGeom prst="rect">
            <a:avLst/>
          </a:prstGeom>
          <a:noFill/>
        </p:spPr>
        <p:txBody>
          <a:bodyPr wrap="square">
            <a:spAutoFit/>
          </a:bodyPr>
          <a:lstStyle/>
          <a:p>
            <a:r>
              <a:rPr lang="en-US" b="1" i="0" u="none" strike="noStrike" baseline="0" dirty="0"/>
              <a:t>Where are you now?</a:t>
            </a:r>
          </a:p>
          <a:p>
            <a:r>
              <a:rPr lang="en-US" i="0" u="none" strike="noStrike" baseline="0" dirty="0"/>
              <a:t>Live in Fairview Pennsylvania</a:t>
            </a:r>
          </a:p>
          <a:p>
            <a:endParaRPr lang="en-US" b="1" i="0" u="none" strike="noStrike" baseline="0" dirty="0"/>
          </a:p>
          <a:p>
            <a:r>
              <a:rPr lang="en-US" b="1" i="0" u="none" strike="noStrike" baseline="0" dirty="0"/>
              <a:t>What have you been doing since you left Ohio State?</a:t>
            </a:r>
          </a:p>
          <a:p>
            <a:r>
              <a:rPr lang="en-US" i="0" u="none" strike="noStrike" baseline="0" dirty="0"/>
              <a:t>Recently retired from Erie Insurance where I was VP Actuarial Pricing. Have supported OSU in several ways, most recently dropped off the Math Advisory Board after several years.</a:t>
            </a:r>
          </a:p>
          <a:p>
            <a:endParaRPr lang="en-US" b="1" i="0" u="none" strike="noStrike" baseline="0" dirty="0"/>
          </a:p>
          <a:p>
            <a:r>
              <a:rPr lang="en-US" b="1" i="0" u="none" strike="noStrike" baseline="0" dirty="0"/>
              <a:t>What do you do for fun outside of work? </a:t>
            </a:r>
          </a:p>
          <a:p>
            <a:r>
              <a:rPr lang="en-US" i="0" u="none" strike="noStrike" baseline="0" dirty="0"/>
              <a:t>Ball games with my son. Travel and excursions with my wife. Trips to visit with another son. Biking for exercise, gardening for fun and for the most fun - agility with my two Field Spaniels, Rosa and Frida.</a:t>
            </a:r>
            <a:endParaRPr lang="en-US" dirty="0"/>
          </a:p>
        </p:txBody>
      </p:sp>
    </p:spTree>
    <p:extLst>
      <p:ext uri="{BB962C8B-B14F-4D97-AF65-F5344CB8AC3E}">
        <p14:creationId xmlns:p14="http://schemas.microsoft.com/office/powerpoint/2010/main" val="7606013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316523" y="2994307"/>
            <a:ext cx="4185138" cy="869386"/>
          </a:xfrm>
        </p:spPr>
        <p:txBody>
          <a:bodyPr vert="horz" lIns="91440" tIns="45720" rIns="91440" bIns="45720" rtlCol="0" anchor="b">
            <a:normAutofit/>
          </a:bodyPr>
          <a:lstStyle/>
          <a:p>
            <a:r>
              <a:rPr lang="en-US" kern="1200" dirty="0"/>
              <a:t>Ross </a:t>
            </a:r>
            <a:r>
              <a:rPr lang="en-US" kern="1200" dirty="0" err="1"/>
              <a:t>Fonticella</a:t>
            </a:r>
            <a:endParaRPr lang="en-US" kern="1200" dirty="0"/>
          </a:p>
        </p:txBody>
      </p:sp>
      <p:pic>
        <p:nvPicPr>
          <p:cNvPr id="3" name="Picture 2">
            <a:extLst>
              <a:ext uri="{FF2B5EF4-FFF2-40B4-BE49-F238E27FC236}">
                <a16:creationId xmlns:a16="http://schemas.microsoft.com/office/drawing/2014/main" id="{B5E49F7D-3E88-D1E2-E925-AA48617E6481}"/>
              </a:ext>
            </a:extLst>
          </p:cNvPr>
          <p:cNvPicPr>
            <a:picLocks noChangeAspect="1"/>
          </p:cNvPicPr>
          <p:nvPr/>
        </p:nvPicPr>
        <p:blipFill>
          <a:blip r:embed="rId2">
            <a:extLst>
              <a:ext uri="{28A0092B-C50C-407E-A947-70E740481C1C}">
                <a14:useLocalDpi xmlns:a14="http://schemas.microsoft.com/office/drawing/2010/main" val="0"/>
              </a:ext>
            </a:extLst>
          </a:blip>
          <a:srcRect t="12590" b="12590"/>
          <a:stretch/>
        </p:blipFill>
        <p:spPr>
          <a:xfrm>
            <a:off x="5248370" y="356616"/>
            <a:ext cx="6333671" cy="6318503"/>
          </a:xfrm>
          <a:prstGeom prst="rect">
            <a:avLst/>
          </a:prstGeom>
          <a:noFill/>
        </p:spPr>
      </p:pic>
    </p:spTree>
    <p:extLst>
      <p:ext uri="{BB962C8B-B14F-4D97-AF65-F5344CB8AC3E}">
        <p14:creationId xmlns:p14="http://schemas.microsoft.com/office/powerpoint/2010/main" val="55034440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Sarah Mullin Falls</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461315"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MS 2013</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Email address: </a:t>
            </a:r>
            <a:r>
              <a:rPr lang="en-US" sz="1600" i="0" u="none" strike="noStrike" baseline="0" dirty="0">
                <a:latin typeface="+mn-lt"/>
              </a:rPr>
              <a:t>smullin.45@gmail.com</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Assistant Professor, Biostatistics and Bioinformatics</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Roswell Park Comprehensive Cancer Center</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61250800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9" y="3005399"/>
            <a:ext cx="4636169" cy="847196"/>
          </a:xfrm>
        </p:spPr>
        <p:txBody>
          <a:bodyPr>
            <a:normAutofit fontScale="90000"/>
          </a:bodyPr>
          <a:lstStyle/>
          <a:p>
            <a:r>
              <a:rPr lang="en-US" dirty="0"/>
              <a:t>Sarah Mullin Falls</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514368" y="612841"/>
            <a:ext cx="5985970" cy="5632311"/>
          </a:xfrm>
          <a:prstGeom prst="rect">
            <a:avLst/>
          </a:prstGeom>
          <a:noFill/>
        </p:spPr>
        <p:txBody>
          <a:bodyPr wrap="square">
            <a:spAutoFit/>
          </a:bodyPr>
          <a:lstStyle/>
          <a:p>
            <a:r>
              <a:rPr lang="en-US" b="1" i="0" u="none" strike="noStrike" baseline="0" dirty="0"/>
              <a:t>Where are you now?</a:t>
            </a:r>
          </a:p>
          <a:p>
            <a:r>
              <a:rPr lang="en-US" i="0" u="none" strike="noStrike" baseline="0" dirty="0"/>
              <a:t>Living in Buffalo, New York. I am working as an Assistant Professor in Biostatistics and Bioinformatics at Roswell Park Comprehensive Cancer Center. I am also the Director of Biomedical Informatics Shared Resource there. My research focuses on merging, standardizing, and modeling multiple data sources including patient</a:t>
            </a:r>
          </a:p>
          <a:p>
            <a:r>
              <a:rPr lang="en-US" i="0" u="none" strike="noStrike" baseline="0" dirty="0"/>
              <a:t>report outcomes and electronic health record data.</a:t>
            </a:r>
          </a:p>
          <a:p>
            <a:endParaRPr lang="en-US" b="1" i="0" u="none" strike="noStrike" baseline="0" dirty="0"/>
          </a:p>
          <a:p>
            <a:r>
              <a:rPr lang="en-US" b="1" i="0" u="none" strike="noStrike" baseline="0" dirty="0"/>
              <a:t>What have you been doing since you left Ohio State?</a:t>
            </a:r>
          </a:p>
          <a:p>
            <a:r>
              <a:rPr lang="en-US" i="0" u="none" strike="noStrike" baseline="0" dirty="0"/>
              <a:t>Worked for a few years as a data scientist and statistician in medical rehab and clinical psychology and</a:t>
            </a:r>
          </a:p>
          <a:p>
            <a:r>
              <a:rPr lang="en-US" i="0" u="none" strike="noStrike" baseline="0" dirty="0"/>
              <a:t>then went back to school for a PhD in Biomedical Informatics and did a post-doc at Yale University in</a:t>
            </a:r>
          </a:p>
          <a:p>
            <a:r>
              <a:rPr lang="en-US" i="0" u="none" strike="noStrike" baseline="0" dirty="0"/>
              <a:t>Medical Informatics.</a:t>
            </a:r>
          </a:p>
          <a:p>
            <a:endParaRPr lang="en-US" b="1" i="0" u="none" strike="noStrike" baseline="0" dirty="0"/>
          </a:p>
          <a:p>
            <a:r>
              <a:rPr lang="en-US" b="1" i="0" u="none" strike="noStrike" baseline="0" dirty="0"/>
              <a:t>What do you do for fun outside of work? </a:t>
            </a:r>
          </a:p>
          <a:p>
            <a:r>
              <a:rPr lang="en-US" i="0" u="none" strike="noStrike" baseline="0" dirty="0"/>
              <a:t>My family now consists of my husband, my two-year-old daughter, and a second daughter on the way! I</a:t>
            </a:r>
          </a:p>
          <a:p>
            <a:r>
              <a:rPr lang="en-US" i="0" u="none" strike="noStrike" baseline="0" dirty="0"/>
              <a:t>did community theater for a while, and I craft often!</a:t>
            </a:r>
            <a:endParaRPr lang="en-US" dirty="0"/>
          </a:p>
        </p:txBody>
      </p:sp>
    </p:spTree>
    <p:extLst>
      <p:ext uri="{BB962C8B-B14F-4D97-AF65-F5344CB8AC3E}">
        <p14:creationId xmlns:p14="http://schemas.microsoft.com/office/powerpoint/2010/main" val="72861271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Scott </a:t>
            </a:r>
            <a:r>
              <a:rPr lang="en-US" dirty="0" err="1"/>
              <a:t>Keshanech</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461315"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Applied Statistics, </a:t>
            </a:r>
            <a:r>
              <a:rPr lang="en-US" sz="1600" dirty="0">
                <a:latin typeface="+mn-lt"/>
                <a:ea typeface="Buckeye Serif" panose="00000500000000000000" pitchFamily="50" charset="0"/>
              </a:rPr>
              <a:t>MS 1993</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Phone: </a:t>
            </a:r>
            <a:r>
              <a:rPr lang="en-US" sz="1600" i="0" u="none" strike="noStrike" baseline="0" dirty="0">
                <a:latin typeface="+mn-lt"/>
              </a:rPr>
              <a:t>215-869-1364</a:t>
            </a:r>
          </a:p>
          <a:p>
            <a:pPr algn="l"/>
            <a:r>
              <a:rPr lang="en-US" sz="1600" b="1" i="0" u="none" strike="noStrike" baseline="0" dirty="0">
                <a:latin typeface="+mn-lt"/>
              </a:rPr>
              <a:t>Email address: </a:t>
            </a:r>
            <a:r>
              <a:rPr lang="en-US" sz="1600" i="0" u="none" strike="noStrike" baseline="0" dirty="0">
                <a:latin typeface="+mn-lt"/>
              </a:rPr>
              <a:t>scott.keshanech@kantar.com</a:t>
            </a:r>
          </a:p>
          <a:p>
            <a:pPr algn="l"/>
            <a:endParaRPr lang="en-US" sz="1600"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Marketing Research, VP, Analytics</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Kantar</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00522210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9" y="3005399"/>
            <a:ext cx="4636169" cy="847196"/>
          </a:xfrm>
        </p:spPr>
        <p:txBody>
          <a:bodyPr>
            <a:normAutofit/>
          </a:bodyPr>
          <a:lstStyle/>
          <a:p>
            <a:r>
              <a:rPr lang="en-US" dirty="0"/>
              <a:t>Scott </a:t>
            </a:r>
            <a:r>
              <a:rPr lang="en-US" dirty="0" err="1"/>
              <a:t>Keshanech</a:t>
            </a:r>
            <a:endParaRPr lang="en-US"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496783" y="1305338"/>
            <a:ext cx="5985970" cy="4247317"/>
          </a:xfrm>
          <a:prstGeom prst="rect">
            <a:avLst/>
          </a:prstGeom>
          <a:noFill/>
        </p:spPr>
        <p:txBody>
          <a:bodyPr wrap="square">
            <a:spAutoFit/>
          </a:bodyPr>
          <a:lstStyle/>
          <a:p>
            <a:r>
              <a:rPr lang="en-US" b="1" i="0" u="none" strike="noStrike" baseline="0" dirty="0"/>
              <a:t>Where are you now?</a:t>
            </a:r>
          </a:p>
          <a:p>
            <a:r>
              <a:rPr lang="en-US" i="0" u="none" strike="noStrike" baseline="0" dirty="0"/>
              <a:t>Living just outside of Philadelphia with my wife and youngest daughter, Mia. Older daughter Tatyana is working as an aerospace engineer!</a:t>
            </a:r>
          </a:p>
          <a:p>
            <a:endParaRPr lang="en-US" b="1" i="0" u="none" strike="noStrike" baseline="0" dirty="0"/>
          </a:p>
          <a:p>
            <a:r>
              <a:rPr lang="en-US" b="1" i="0" u="none" strike="noStrike" baseline="0" dirty="0"/>
              <a:t>What have you been doing since you left Ohio State?</a:t>
            </a:r>
          </a:p>
          <a:p>
            <a:r>
              <a:rPr lang="en-US" i="0" u="none" strike="noStrike" baseline="0" dirty="0"/>
              <a:t>I've worked at several different companies in the marketing research industry as a statistician, statistical consultant, and senior manager.</a:t>
            </a:r>
          </a:p>
          <a:p>
            <a:endParaRPr lang="en-US" b="1" i="0" u="none" strike="noStrike" baseline="0" dirty="0"/>
          </a:p>
          <a:p>
            <a:r>
              <a:rPr lang="en-US" b="1" i="0" u="none" strike="noStrike" baseline="0" dirty="0"/>
              <a:t>What do you do for fun outside of work? </a:t>
            </a:r>
          </a:p>
          <a:p>
            <a:r>
              <a:rPr lang="en-US" i="0" u="none" strike="noStrike" baseline="0" dirty="0"/>
              <a:t>I'm an avid sports fan (Buckeyes and Red Sox). Have coached high school and travel softball for the past 15 years. Also love to ski and paddle surf as often as possible!</a:t>
            </a:r>
            <a:endParaRPr lang="en-US" dirty="0"/>
          </a:p>
        </p:txBody>
      </p:sp>
    </p:spTree>
    <p:extLst>
      <p:ext uri="{BB962C8B-B14F-4D97-AF65-F5344CB8AC3E}">
        <p14:creationId xmlns:p14="http://schemas.microsoft.com/office/powerpoint/2010/main" val="416266470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Scott </a:t>
            </a:r>
            <a:r>
              <a:rPr lang="en-US" sz="4000" kern="1200" dirty="0" err="1">
                <a:solidFill>
                  <a:srgbClr val="C00000"/>
                </a:solidFill>
                <a:latin typeface="+mj-lt"/>
                <a:ea typeface="+mj-ea"/>
                <a:cs typeface="+mj-cs"/>
              </a:rPr>
              <a:t>Keshanech</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20595" r="20595"/>
          <a:stretch/>
        </p:blipFill>
        <p:spPr>
          <a:xfrm>
            <a:off x="4025185" y="1650521"/>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t="1669" b="1669"/>
          <a:stretch/>
        </p:blipFill>
        <p:spPr>
          <a:xfrm>
            <a:off x="-1" y="1650521"/>
            <a:ext cx="4040515"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t="2177" b="2177"/>
          <a:stretch/>
        </p:blipFill>
        <p:spPr>
          <a:xfrm>
            <a:off x="8108591" y="1650521"/>
            <a:ext cx="4083406" cy="5207479"/>
          </a:xfrm>
          <a:prstGeom prst="rect">
            <a:avLst/>
          </a:prstGeom>
          <a:effectLst/>
        </p:spPr>
      </p:pic>
    </p:spTree>
    <p:extLst>
      <p:ext uri="{BB962C8B-B14F-4D97-AF65-F5344CB8AC3E}">
        <p14:creationId xmlns:p14="http://schemas.microsoft.com/office/powerpoint/2010/main" val="23567048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Scott Linder</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461315"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PhD 1998</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Phone: </a:t>
            </a:r>
            <a:r>
              <a:rPr lang="en-US" sz="1600" i="0" u="none" strike="noStrike" baseline="0" dirty="0">
                <a:latin typeface="+mn-lt"/>
              </a:rPr>
              <a:t>614-940-1555</a:t>
            </a:r>
          </a:p>
          <a:p>
            <a:pPr algn="l"/>
            <a:r>
              <a:rPr lang="en-US" sz="1600" b="1" i="0" u="none" strike="noStrike" baseline="0" dirty="0">
                <a:latin typeface="+mn-lt"/>
              </a:rPr>
              <a:t>Email address: </a:t>
            </a:r>
            <a:r>
              <a:rPr lang="en-US" sz="1600" i="0" u="none" strike="noStrike" baseline="0" dirty="0">
                <a:latin typeface="+mn-lt"/>
              </a:rPr>
              <a:t>rslinder@owu.edu</a:t>
            </a:r>
            <a:endParaRPr lang="en-US" sz="1600"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Professor of Mathematics and Statistics</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Ohio Wesleyan University</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36048129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9" y="3005399"/>
            <a:ext cx="4636169" cy="847196"/>
          </a:xfrm>
        </p:spPr>
        <p:txBody>
          <a:bodyPr>
            <a:normAutofit/>
          </a:bodyPr>
          <a:lstStyle/>
          <a:p>
            <a:r>
              <a:rPr lang="en-US" dirty="0"/>
              <a:t>Scott Linder</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531952" y="1305338"/>
            <a:ext cx="5985970" cy="4247317"/>
          </a:xfrm>
          <a:prstGeom prst="rect">
            <a:avLst/>
          </a:prstGeom>
          <a:noFill/>
        </p:spPr>
        <p:txBody>
          <a:bodyPr wrap="square">
            <a:spAutoFit/>
          </a:bodyPr>
          <a:lstStyle/>
          <a:p>
            <a:r>
              <a:rPr lang="en-US" b="1" i="0" u="none" strike="noStrike" baseline="0" dirty="0"/>
              <a:t>Where are you now?</a:t>
            </a:r>
          </a:p>
          <a:p>
            <a:r>
              <a:rPr lang="en-US" i="0" u="none" strike="noStrike" baseline="0" dirty="0"/>
              <a:t>I'm a professor at Ohio Wesleyan University. I teach, advise and engage is modest scholarship. I'm Chair of my small department, and work with really great people.</a:t>
            </a:r>
          </a:p>
          <a:p>
            <a:endParaRPr lang="en-US" b="1" i="0" u="none" strike="noStrike" baseline="0" dirty="0"/>
          </a:p>
          <a:p>
            <a:r>
              <a:rPr lang="en-US" b="1" i="0" u="none" strike="noStrike" baseline="0" dirty="0"/>
              <a:t>What have you been doing since you left Ohio State?</a:t>
            </a:r>
          </a:p>
          <a:p>
            <a:r>
              <a:rPr lang="en-US" i="0" u="none" strike="noStrike" baseline="0" dirty="0"/>
              <a:t>A lot of teaching and a little bit of consulting. In addition to a full-time load at Ohio Wesleyan, I’ve taught occasional courses at Ohio State, both in the Statistics Department and in the College of Public Health.</a:t>
            </a:r>
          </a:p>
          <a:p>
            <a:endParaRPr lang="en-US" b="1" i="0" u="none" strike="noStrike" baseline="0" dirty="0"/>
          </a:p>
          <a:p>
            <a:r>
              <a:rPr lang="en-US" b="1" i="0" u="none" strike="noStrike" baseline="0" dirty="0"/>
              <a:t>What do you do for fun outside of work? </a:t>
            </a:r>
          </a:p>
          <a:p>
            <a:r>
              <a:rPr lang="en-US" i="0" u="none" strike="noStrike" baseline="0" dirty="0"/>
              <a:t>My wife and I like to play pickleball. We also enjoy attending music concerts, and occasionally visiting our daughter, who is a college junior.</a:t>
            </a:r>
            <a:endParaRPr lang="en-US" dirty="0"/>
          </a:p>
        </p:txBody>
      </p:sp>
    </p:spTree>
    <p:extLst>
      <p:ext uri="{BB962C8B-B14F-4D97-AF65-F5344CB8AC3E}">
        <p14:creationId xmlns:p14="http://schemas.microsoft.com/office/powerpoint/2010/main" val="18712765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Scott Linder</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t="2077" b="2077"/>
          <a:stretch/>
        </p:blipFill>
        <p:spPr>
          <a:xfrm>
            <a:off x="3525716" y="1659398"/>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rotWithShape="1">
          <a:blip r:embed="rId3">
            <a:extLst>
              <a:ext uri="{28A0092B-C50C-407E-A947-70E740481C1C}">
                <a14:useLocalDpi xmlns:a14="http://schemas.microsoft.com/office/drawing/2010/main" val="0"/>
              </a:ext>
            </a:extLst>
          </a:blip>
          <a:srcRect t="1669" r="12741" b="1669"/>
          <a:stretch/>
        </p:blipFill>
        <p:spPr>
          <a:xfrm>
            <a:off x="0" y="1650521"/>
            <a:ext cx="3525716"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rotWithShape="1">
          <a:blip r:embed="rId4">
            <a:extLst>
              <a:ext uri="{28A0092B-C50C-407E-A947-70E740481C1C}">
                <a14:useLocalDpi xmlns:a14="http://schemas.microsoft.com/office/drawing/2010/main" val="0"/>
              </a:ext>
            </a:extLst>
          </a:blip>
          <a:srcRect l="7973" r="25965"/>
          <a:stretch/>
        </p:blipFill>
        <p:spPr>
          <a:xfrm>
            <a:off x="7605055" y="1650521"/>
            <a:ext cx="4586942" cy="5207479"/>
          </a:xfrm>
          <a:prstGeom prst="rect">
            <a:avLst/>
          </a:prstGeom>
          <a:effectLst/>
        </p:spPr>
      </p:pic>
    </p:spTree>
    <p:extLst>
      <p:ext uri="{BB962C8B-B14F-4D97-AF65-F5344CB8AC3E}">
        <p14:creationId xmlns:p14="http://schemas.microsoft.com/office/powerpoint/2010/main" val="182258453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err="1"/>
              <a:t>Seonwoo</a:t>
            </a:r>
            <a:r>
              <a:rPr lang="en-US" dirty="0"/>
              <a:t> Kim</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461315"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Biostatistics, </a:t>
            </a:r>
            <a:r>
              <a:rPr lang="en-US" sz="1600" dirty="0">
                <a:latin typeface="+mn-lt"/>
                <a:ea typeface="Buckeye Serif" panose="00000500000000000000" pitchFamily="50" charset="0"/>
              </a:rPr>
              <a:t>PhD 1991</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Email address: </a:t>
            </a:r>
            <a:r>
              <a:rPr lang="en-US" sz="1600" i="0" u="none" strike="noStrike" baseline="0" dirty="0">
                <a:latin typeface="+mn-lt"/>
              </a:rPr>
              <a:t>swkimid12@ naver.com</a:t>
            </a: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Executive Academic Research Service Headquarters Director</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LSK Global PS</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15981311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9" y="3005399"/>
            <a:ext cx="4636169" cy="847196"/>
          </a:xfrm>
        </p:spPr>
        <p:txBody>
          <a:bodyPr>
            <a:normAutofit/>
          </a:bodyPr>
          <a:lstStyle/>
          <a:p>
            <a:r>
              <a:rPr lang="en-US" dirty="0" err="1"/>
              <a:t>Seonwoo</a:t>
            </a:r>
            <a:r>
              <a:rPr lang="en-US" dirty="0"/>
              <a:t> Kim</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531952" y="2413334"/>
            <a:ext cx="5985970" cy="2031325"/>
          </a:xfrm>
          <a:prstGeom prst="rect">
            <a:avLst/>
          </a:prstGeom>
          <a:noFill/>
        </p:spPr>
        <p:txBody>
          <a:bodyPr wrap="square">
            <a:spAutoFit/>
          </a:bodyPr>
          <a:lstStyle/>
          <a:p>
            <a:r>
              <a:rPr lang="en-US" b="1" i="0" u="none" strike="noStrike" baseline="0" dirty="0"/>
              <a:t>What have you been doing since you left Ohio State?</a:t>
            </a:r>
          </a:p>
          <a:p>
            <a:r>
              <a:rPr lang="en-US" i="0" u="none" strike="noStrike" baseline="0" dirty="0"/>
              <a:t>After graduation from OSU, I had worked at Korea Institute for Health and Social Affairs for two years,</a:t>
            </a:r>
          </a:p>
          <a:p>
            <a:r>
              <a:rPr lang="en-US" i="0" u="none" strike="noStrike" baseline="0" dirty="0"/>
              <a:t>and then moved to Samsung Medical Center, where I worked for 28 years. I am currently in charge of Academic Research Service Headquarter at LSK Global PS, which is a CRO.</a:t>
            </a:r>
            <a:endParaRPr lang="en-US" dirty="0"/>
          </a:p>
        </p:txBody>
      </p:sp>
    </p:spTree>
    <p:extLst>
      <p:ext uri="{BB962C8B-B14F-4D97-AF65-F5344CB8AC3E}">
        <p14:creationId xmlns:p14="http://schemas.microsoft.com/office/powerpoint/2010/main" val="4828087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Shanshan Tu</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461315"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PhD 2019</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Email address: </a:t>
            </a:r>
            <a:r>
              <a:rPr lang="en-US" sz="1600" i="0" u="none" strike="noStrike" baseline="0" dirty="0">
                <a:latin typeface="+mn-lt"/>
              </a:rPr>
              <a:t>shanshantu23@gmail.com</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Perception Software Engineer</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Latitude AI</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1884353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9" y="3005399"/>
            <a:ext cx="4636169" cy="847196"/>
          </a:xfrm>
        </p:spPr>
        <p:txBody>
          <a:bodyPr>
            <a:normAutofit/>
          </a:bodyPr>
          <a:lstStyle/>
          <a:p>
            <a:r>
              <a:rPr lang="en-US" dirty="0"/>
              <a:t>Shanshan Tu</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444029" y="551286"/>
            <a:ext cx="5985970" cy="5755422"/>
          </a:xfrm>
          <a:prstGeom prst="rect">
            <a:avLst/>
          </a:prstGeom>
          <a:noFill/>
        </p:spPr>
        <p:txBody>
          <a:bodyPr wrap="square">
            <a:spAutoFit/>
          </a:bodyPr>
          <a:lstStyle/>
          <a:p>
            <a:r>
              <a:rPr lang="en-US" sz="1600" b="1" i="0" u="none" strike="noStrike" baseline="0" dirty="0"/>
              <a:t>Where are you now?</a:t>
            </a:r>
          </a:p>
          <a:p>
            <a:r>
              <a:rPr lang="en-US" sz="1600" i="0" u="none" strike="noStrike" baseline="0" dirty="0"/>
              <a:t>I am now working for Latitude AI, a Ford subsidiary, developing automated driving assist systems to make travel safer and to give drivers the latitude to make better use of their time behind the wheel.</a:t>
            </a:r>
          </a:p>
          <a:p>
            <a:endParaRPr lang="en-US" sz="1600" b="1" dirty="0"/>
          </a:p>
          <a:p>
            <a:r>
              <a:rPr lang="en-US" sz="1600" b="1" i="0" u="none" strike="noStrike" baseline="0" dirty="0"/>
              <a:t>What have you been doing since you left Ohio State?</a:t>
            </a:r>
          </a:p>
          <a:p>
            <a:r>
              <a:rPr lang="en-US" sz="1600" i="0" u="none" strike="noStrike" baseline="0" dirty="0"/>
              <a:t>After graduation, I started as a Data Scientist in Argo AI (Ford, VW-backed for L4 self-driving system) to work on statistical data analysis, advanced data query system and data pipeline engineering. By chance and serendipity, I became a machine learning and perception software engineer to work upon autonomous driving perception system. Thanks to my PhD training, I was able to quickly pick up new knowledge through reading paper and code and make reasonable project management in my new position.</a:t>
            </a:r>
          </a:p>
          <a:p>
            <a:endParaRPr lang="en-US" sz="1600" b="1" i="0" u="none" strike="noStrike" baseline="0" dirty="0"/>
          </a:p>
          <a:p>
            <a:r>
              <a:rPr lang="en-US" sz="1600" b="1" i="0" u="none" strike="noStrike" baseline="0" dirty="0"/>
              <a:t>What do you do for fun outside of work? </a:t>
            </a:r>
          </a:p>
          <a:p>
            <a:r>
              <a:rPr lang="en-US" sz="1600" i="0" u="none" strike="noStrike" baseline="0" dirty="0"/>
              <a:t>Outside of work, I like accompanying my 9-month-old boy, traveling with my family, and camping in the nature. Recently, it's also very excited to find my college alumni group to play table tennis games together in Table Tennis of Silicon-Valley Bauhinia Bowl hosted by Tsinghua University.</a:t>
            </a:r>
            <a:endParaRPr lang="en-US" sz="1600" dirty="0"/>
          </a:p>
        </p:txBody>
      </p:sp>
    </p:spTree>
    <p:extLst>
      <p:ext uri="{BB962C8B-B14F-4D97-AF65-F5344CB8AC3E}">
        <p14:creationId xmlns:p14="http://schemas.microsoft.com/office/powerpoint/2010/main" val="410634967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a:t>Shanshan Tu</a:t>
            </a:r>
          </a:p>
        </p:txBody>
      </p:sp>
      <p:pic>
        <p:nvPicPr>
          <p:cNvPr id="3" name="Picture 2" descr="A group of people posing for a photo in front of a sign&#10;&#10;Description automatically generated">
            <a:extLst>
              <a:ext uri="{FF2B5EF4-FFF2-40B4-BE49-F238E27FC236}">
                <a16:creationId xmlns:a16="http://schemas.microsoft.com/office/drawing/2014/main" id="{3F74BBE5-58ED-9118-06C2-8F886C2D358D}"/>
              </a:ext>
            </a:extLst>
          </p:cNvPr>
          <p:cNvPicPr>
            <a:picLocks noChangeAspect="1"/>
          </p:cNvPicPr>
          <p:nvPr/>
        </p:nvPicPr>
        <p:blipFill>
          <a:blip r:embed="rId2">
            <a:extLst>
              <a:ext uri="{28A0092B-C50C-407E-A947-70E740481C1C}">
                <a14:useLocalDpi xmlns:a14="http://schemas.microsoft.com/office/drawing/2010/main" val="0"/>
              </a:ext>
            </a:extLst>
          </a:blip>
          <a:srcRect t="10190" r="-1" b="7462"/>
          <a:stretch/>
        </p:blipFill>
        <p:spPr>
          <a:xfrm>
            <a:off x="664029" y="3619781"/>
            <a:ext cx="3918857" cy="2428368"/>
          </a:xfrm>
          <a:prstGeom prst="rect">
            <a:avLst/>
          </a:prstGeom>
          <a:noFill/>
        </p:spPr>
      </p:pic>
      <p:pic>
        <p:nvPicPr>
          <p:cNvPr id="5" name="Picture 4" descr="A person playing ping pong&#10;&#10;Description automatically generated">
            <a:extLst>
              <a:ext uri="{FF2B5EF4-FFF2-40B4-BE49-F238E27FC236}">
                <a16:creationId xmlns:a16="http://schemas.microsoft.com/office/drawing/2014/main" id="{A85BF675-495E-D749-BCA8-4D23604C9BF4}"/>
              </a:ext>
            </a:extLst>
          </p:cNvPr>
          <p:cNvPicPr>
            <a:picLocks noChangeAspect="1"/>
          </p:cNvPicPr>
          <p:nvPr/>
        </p:nvPicPr>
        <p:blipFill>
          <a:blip r:embed="rId3">
            <a:extLst>
              <a:ext uri="{28A0092B-C50C-407E-A947-70E740481C1C}">
                <a14:useLocalDpi xmlns:a14="http://schemas.microsoft.com/office/drawing/2010/main" val="0"/>
              </a:ext>
            </a:extLst>
          </a:blip>
          <a:srcRect r="-1" b="41481"/>
          <a:stretch/>
        </p:blipFill>
        <p:spPr>
          <a:xfrm>
            <a:off x="4855028" y="794657"/>
            <a:ext cx="6333671" cy="5352143"/>
          </a:xfrm>
          <a:prstGeom prst="rect">
            <a:avLst/>
          </a:prstGeom>
          <a:noFill/>
        </p:spPr>
      </p:pic>
    </p:spTree>
    <p:extLst>
      <p:ext uri="{BB962C8B-B14F-4D97-AF65-F5344CB8AC3E}">
        <p14:creationId xmlns:p14="http://schemas.microsoft.com/office/powerpoint/2010/main" val="357370561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Staci Hepler</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686658"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PhD 2015</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Email address: </a:t>
            </a:r>
            <a:r>
              <a:rPr lang="fr-FR" sz="1600" i="0" u="none" strike="noStrike" baseline="0" dirty="0">
                <a:latin typeface="+mn-lt"/>
              </a:rPr>
              <a:t>heplersa@wfu.edu</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Associate Professor and Associate Chair</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Department of Statistical Sciences, Wake Forest University</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03486584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9" y="3005399"/>
            <a:ext cx="4636169" cy="847196"/>
          </a:xfrm>
        </p:spPr>
        <p:txBody>
          <a:bodyPr>
            <a:normAutofit/>
          </a:bodyPr>
          <a:lstStyle/>
          <a:p>
            <a:r>
              <a:rPr lang="en-US" dirty="0"/>
              <a:t>Staci Hepler</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444029" y="689785"/>
            <a:ext cx="5985970" cy="5478423"/>
          </a:xfrm>
          <a:prstGeom prst="rect">
            <a:avLst/>
          </a:prstGeom>
          <a:noFill/>
        </p:spPr>
        <p:txBody>
          <a:bodyPr wrap="square">
            <a:spAutoFit/>
          </a:bodyPr>
          <a:lstStyle/>
          <a:p>
            <a:r>
              <a:rPr lang="en-US" sz="1400" b="1" i="0" u="none" strike="noStrike" baseline="0" dirty="0"/>
              <a:t>Where are you now?</a:t>
            </a:r>
          </a:p>
          <a:p>
            <a:r>
              <a:rPr lang="en-US" sz="1400" i="0" u="none" strike="noStrike" baseline="0" dirty="0"/>
              <a:t>I am an associate professor and associate chair in the Department of Statistical Sciences at Wake Forest University, where I also hold the </a:t>
            </a:r>
            <a:r>
              <a:rPr lang="en-US" sz="1400" i="0" u="none" strike="noStrike" baseline="0" dirty="0" err="1"/>
              <a:t>Ollen</a:t>
            </a:r>
            <a:r>
              <a:rPr lang="en-US" sz="1400" i="0" u="none" strike="noStrike" baseline="0" dirty="0"/>
              <a:t> R. Nally faculty fellowship.</a:t>
            </a:r>
          </a:p>
          <a:p>
            <a:endParaRPr lang="en-US" sz="1400" b="1" dirty="0"/>
          </a:p>
          <a:p>
            <a:r>
              <a:rPr lang="en-US" sz="1400" b="1" i="0" u="none" strike="noStrike" baseline="0" dirty="0"/>
              <a:t>What have you been doing since you left Ohio State?</a:t>
            </a:r>
          </a:p>
          <a:p>
            <a:r>
              <a:rPr lang="en-US" sz="1400" i="0" u="none" strike="noStrike" baseline="0" dirty="0"/>
              <a:t>I joined Wake Forest University in 2015, immediately after graduating from OSU. During my time at Wake, I helped create the Department of Statistical Sciences, which now includes 13faculty members and highly successful undergraduate and master's degree programs in Statistics. My research is in spatial statistics and Bayesian modeling with applications in epidemiology and environmental science. My work has been continuously funded since 2018with grants from the NIH, NSF, and DOE. In 2022, I received the Wake Forest University Faculty Excellence in Research Award, and I was a recipient of the 2023 ASA Section on Environmental Statistics Early Investigator Award. My favorite part of my job is advising phenomenal students on research projects, and to-date I have supervised 9 master's theses projects and 13undergraduate research projects. I am very involved in professional societies and have held numerous roles for the ASA.</a:t>
            </a:r>
          </a:p>
          <a:p>
            <a:endParaRPr lang="en-US" sz="1400" b="1" i="0" u="none" strike="noStrike" baseline="0" dirty="0"/>
          </a:p>
          <a:p>
            <a:r>
              <a:rPr lang="en-US" sz="1400" b="1" i="0" u="none" strike="noStrike" baseline="0" dirty="0"/>
              <a:t>What do you do for fun outside of work? </a:t>
            </a:r>
          </a:p>
          <a:p>
            <a:r>
              <a:rPr lang="en-US" sz="1400" i="0" u="none" strike="noStrike" baseline="0" dirty="0"/>
              <a:t>My husband Jordan and I have two boys ages 6 and 3. They keep me plenty busy. I am also a runner and have run several half marathons in the last couple of years.</a:t>
            </a:r>
            <a:endParaRPr lang="en-US" sz="1400" dirty="0"/>
          </a:p>
        </p:txBody>
      </p:sp>
    </p:spTree>
    <p:extLst>
      <p:ext uri="{BB962C8B-B14F-4D97-AF65-F5344CB8AC3E}">
        <p14:creationId xmlns:p14="http://schemas.microsoft.com/office/powerpoint/2010/main" val="160903354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Staci Hepler</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23869" r="23869"/>
          <a:stretch/>
        </p:blipFill>
        <p:spPr>
          <a:xfrm>
            <a:off x="3525716" y="1659398"/>
            <a:ext cx="4083406"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l="4797" r="4797"/>
          <a:stretch/>
        </p:blipFill>
        <p:spPr>
          <a:xfrm>
            <a:off x="0" y="1650521"/>
            <a:ext cx="3525716"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a:blip r:embed="rId4">
            <a:extLst>
              <a:ext uri="{28A0092B-C50C-407E-A947-70E740481C1C}">
                <a14:useLocalDpi xmlns:a14="http://schemas.microsoft.com/office/drawing/2010/main" val="0"/>
              </a:ext>
            </a:extLst>
          </a:blip>
          <a:srcRect t="12128" b="12128"/>
          <a:stretch/>
        </p:blipFill>
        <p:spPr>
          <a:xfrm>
            <a:off x="7605055" y="1650521"/>
            <a:ext cx="4586942" cy="5207479"/>
          </a:xfrm>
          <a:prstGeom prst="rect">
            <a:avLst/>
          </a:prstGeom>
          <a:effectLst/>
        </p:spPr>
      </p:pic>
    </p:spTree>
    <p:extLst>
      <p:ext uri="{BB962C8B-B14F-4D97-AF65-F5344CB8AC3E}">
        <p14:creationId xmlns:p14="http://schemas.microsoft.com/office/powerpoint/2010/main" val="332670037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err="1"/>
              <a:t>Sumithra</a:t>
            </a:r>
            <a:r>
              <a:rPr lang="en-US" dirty="0"/>
              <a:t> </a:t>
            </a:r>
            <a:r>
              <a:rPr lang="en-US" dirty="0" err="1"/>
              <a:t>Mandrekar</a:t>
            </a:r>
            <a:endParaRPr lang="en-US" dirty="0"/>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686658"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Interdisciplinary Statistics, </a:t>
            </a:r>
            <a:r>
              <a:rPr lang="en-US" sz="1600" dirty="0">
                <a:latin typeface="+mn-lt"/>
                <a:ea typeface="Buckeye Serif" panose="00000500000000000000" pitchFamily="50" charset="0"/>
              </a:rPr>
              <a:t>PhD 2002</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Email address: </a:t>
            </a:r>
            <a:r>
              <a:rPr lang="fr-FR" sz="1600" i="0" u="none" strike="noStrike" baseline="0" dirty="0">
                <a:latin typeface="+mn-lt"/>
              </a:rPr>
              <a:t>mandrekar.sumithra@mayo.edu</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Professor of Biostatistics and Oncology</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Mayo Clinic</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60787925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8" y="3005399"/>
            <a:ext cx="4704195" cy="847196"/>
          </a:xfrm>
        </p:spPr>
        <p:txBody>
          <a:bodyPr>
            <a:noAutofit/>
          </a:bodyPr>
          <a:lstStyle/>
          <a:p>
            <a:r>
              <a:rPr lang="en-US" sz="3200" dirty="0" err="1"/>
              <a:t>Sumithra</a:t>
            </a:r>
            <a:r>
              <a:rPr lang="en-US" sz="3200" dirty="0"/>
              <a:t> </a:t>
            </a:r>
            <a:r>
              <a:rPr lang="en-US" sz="3200" dirty="0" err="1"/>
              <a:t>Mandrekar</a:t>
            </a:r>
            <a:endParaRPr lang="en-US" sz="3200" dirty="0"/>
          </a:p>
        </p:txBody>
      </p:sp>
      <p:sp>
        <p:nvSpPr>
          <p:cNvPr id="39" name="TextBox 38">
            <a:extLst>
              <a:ext uri="{FF2B5EF4-FFF2-40B4-BE49-F238E27FC236}">
                <a16:creationId xmlns:a16="http://schemas.microsoft.com/office/drawing/2014/main" id="{E80D518E-596F-7D15-6F6F-F5DB639BCBEE}"/>
              </a:ext>
            </a:extLst>
          </p:cNvPr>
          <p:cNvSpPr txBox="1"/>
          <p:nvPr/>
        </p:nvSpPr>
        <p:spPr>
          <a:xfrm>
            <a:off x="5476113" y="388615"/>
            <a:ext cx="6202539" cy="6340197"/>
          </a:xfrm>
          <a:prstGeom prst="rect">
            <a:avLst/>
          </a:prstGeom>
          <a:noFill/>
        </p:spPr>
        <p:txBody>
          <a:bodyPr wrap="square">
            <a:spAutoFit/>
          </a:bodyPr>
          <a:lstStyle/>
          <a:p>
            <a:r>
              <a:rPr lang="en-US" sz="1400" b="1" i="0" u="none" strike="noStrike" baseline="0" dirty="0"/>
              <a:t>Where are you now?</a:t>
            </a:r>
          </a:p>
          <a:p>
            <a:r>
              <a:rPr lang="en-US" sz="1400" i="0" u="none" strike="noStrike" baseline="0" dirty="0"/>
              <a:t>I am a Consultant and Professor of Biostatistics and Oncology at the Mayo Clinic, Rochester MN. I am the program director, group statistician and Mayo Clinic principal investigator for the Alliance for Clinical Trials in Oncology — also called Alliance — and the Alliance Foundation Trials. I have overall scientific, administrative and fiscal responsibility for all statistics and data management for Alliance's trials and research.</a:t>
            </a:r>
          </a:p>
          <a:p>
            <a:endParaRPr lang="en-US" sz="1400" b="1" dirty="0"/>
          </a:p>
          <a:p>
            <a:r>
              <a:rPr lang="en-US" sz="1400" b="1" i="0" u="none" strike="noStrike" baseline="0" dirty="0"/>
              <a:t>What have you been doing since you left Ohio State?</a:t>
            </a:r>
          </a:p>
          <a:p>
            <a:r>
              <a:rPr lang="en-US" sz="1400" i="0" u="none" strike="noStrike" baseline="0" dirty="0"/>
              <a:t>I joined Mayo Clinic as a research associate in January of 2003 after graduating from OSU. I moved through the ranks and became a full professor and consultant in 2012. I have worked in oncology clinical trials this entire time, supporting and leading small to large multicenter clinical trials, including those that have led to regulatory approval of agents. I have a deep interest in the areas of design, conduct and analysis of cancer clinical trials with a focus on trial implementation and methodology. Over the years, I have been involved in research using data to support streamlining data collection in clinical trials, including co-chairing the taskforce for streamlining clinical trials for the national cancer institute.</a:t>
            </a:r>
          </a:p>
          <a:p>
            <a:endParaRPr lang="en-US" sz="1400" b="1" i="0" u="none" strike="noStrike" baseline="0" dirty="0"/>
          </a:p>
          <a:p>
            <a:r>
              <a:rPr lang="en-US" sz="1400" b="1" i="0" u="none" strike="noStrike" baseline="0" dirty="0"/>
              <a:t>What do you do for fun outside of work? </a:t>
            </a:r>
          </a:p>
          <a:p>
            <a:r>
              <a:rPr lang="en-US" sz="1400" i="0" u="none" strike="noStrike" baseline="0" dirty="0"/>
              <a:t>I met my husband, Jay </a:t>
            </a:r>
            <a:r>
              <a:rPr lang="en-US" sz="1400" i="0" u="none" strike="noStrike" baseline="0" dirty="0" err="1"/>
              <a:t>Mandrekar</a:t>
            </a:r>
            <a:r>
              <a:rPr lang="en-US" sz="1400" i="0" u="none" strike="noStrike" baseline="0" dirty="0"/>
              <a:t>, at OSU. He graduated with a PhD in Biostatistics from OSU in 2002, and is currently a consultant, and professor of biostatistics and neurology at the Mayo Clinic, Rochester MN. We have a daughter, Neha </a:t>
            </a:r>
            <a:r>
              <a:rPr lang="en-US" sz="1400" i="0" u="none" strike="noStrike" baseline="0" dirty="0" err="1"/>
              <a:t>Mandrekar</a:t>
            </a:r>
            <a:r>
              <a:rPr lang="en-US" sz="1400" i="0" u="none" strike="noStrike" baseline="0" dirty="0"/>
              <a:t>, who is a freshman at the University of Florida, Gainesville. Between us, we speak 4 different languages!!! As a family, we love to travel, explore different cuisines, watch movies and spend time with family and friends.</a:t>
            </a:r>
            <a:endParaRPr lang="en-US" sz="1400" dirty="0"/>
          </a:p>
        </p:txBody>
      </p:sp>
    </p:spTree>
    <p:extLst>
      <p:ext uri="{BB962C8B-B14F-4D97-AF65-F5344CB8AC3E}">
        <p14:creationId xmlns:p14="http://schemas.microsoft.com/office/powerpoint/2010/main" val="39846435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err="1">
                <a:solidFill>
                  <a:srgbClr val="C00000"/>
                </a:solidFill>
                <a:latin typeface="+mj-lt"/>
                <a:ea typeface="+mj-ea"/>
                <a:cs typeface="+mj-cs"/>
              </a:rPr>
              <a:t>Sumithra</a:t>
            </a:r>
            <a:r>
              <a:rPr lang="en-US" sz="4000" kern="1200" dirty="0">
                <a:solidFill>
                  <a:srgbClr val="C00000"/>
                </a:solidFill>
                <a:latin typeface="+mj-lt"/>
                <a:ea typeface="+mj-ea"/>
                <a:cs typeface="+mj-cs"/>
              </a:rPr>
              <a:t> </a:t>
            </a:r>
            <a:r>
              <a:rPr lang="en-US" sz="4000" kern="1200" dirty="0" err="1">
                <a:solidFill>
                  <a:srgbClr val="C00000"/>
                </a:solidFill>
                <a:latin typeface="+mj-lt"/>
                <a:ea typeface="+mj-ea"/>
                <a:cs typeface="+mj-cs"/>
              </a:rPr>
              <a:t>Mandrekar</a:t>
            </a:r>
            <a:endParaRPr lang="en-US" sz="4000" kern="1200" dirty="0">
              <a:solidFill>
                <a:srgbClr val="C00000"/>
              </a:solidFill>
              <a:latin typeface="+mj-lt"/>
              <a:ea typeface="+mj-ea"/>
              <a:cs typeface="+mj-cs"/>
            </a:endParaRP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rotWithShape="1">
          <a:blip r:embed="rId2">
            <a:extLst>
              <a:ext uri="{28A0092B-C50C-407E-A947-70E740481C1C}">
                <a14:useLocalDpi xmlns:a14="http://schemas.microsoft.com/office/drawing/2010/main" val="0"/>
              </a:ext>
            </a:extLst>
          </a:blip>
          <a:srcRect l="6014" r="12288"/>
          <a:stretch/>
        </p:blipFill>
        <p:spPr>
          <a:xfrm>
            <a:off x="3379649" y="1650519"/>
            <a:ext cx="5662863"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3">
            <a:extLst>
              <a:ext uri="{28A0092B-C50C-407E-A947-70E740481C1C}">
                <a14:useLocalDpi xmlns:a14="http://schemas.microsoft.com/office/drawing/2010/main" val="0"/>
              </a:ext>
            </a:extLst>
          </a:blip>
          <a:srcRect l="6495" r="6495"/>
          <a:stretch/>
        </p:blipFill>
        <p:spPr>
          <a:xfrm>
            <a:off x="0" y="1650521"/>
            <a:ext cx="3525716" cy="5207479"/>
          </a:xfrm>
          <a:prstGeom prst="rect">
            <a:avLst/>
          </a:prstGeom>
        </p:spPr>
      </p:pic>
      <p:pic>
        <p:nvPicPr>
          <p:cNvPr id="13" name="Picture 12">
            <a:extLst>
              <a:ext uri="{FF2B5EF4-FFF2-40B4-BE49-F238E27FC236}">
                <a16:creationId xmlns:a16="http://schemas.microsoft.com/office/drawing/2014/main" id="{372829BA-2DD7-9907-454D-51AD1E6BA197}"/>
              </a:ext>
            </a:extLst>
          </p:cNvPr>
          <p:cNvPicPr>
            <a:picLocks noChangeAspect="1"/>
          </p:cNvPicPr>
          <p:nvPr/>
        </p:nvPicPr>
        <p:blipFill rotWithShape="1">
          <a:blip r:embed="rId4">
            <a:extLst>
              <a:ext uri="{28A0092B-C50C-407E-A947-70E740481C1C}">
                <a14:useLocalDpi xmlns:a14="http://schemas.microsoft.com/office/drawing/2010/main" val="0"/>
              </a:ext>
            </a:extLst>
          </a:blip>
          <a:srcRect l="15775" t="7051" r="9094" b="7802"/>
          <a:stretch/>
        </p:blipFill>
        <p:spPr>
          <a:xfrm>
            <a:off x="8745732" y="1650520"/>
            <a:ext cx="3446267" cy="5207479"/>
          </a:xfrm>
          <a:prstGeom prst="rect">
            <a:avLst/>
          </a:prstGeom>
          <a:effectLst/>
        </p:spPr>
      </p:pic>
    </p:spTree>
    <p:extLst>
      <p:ext uri="{BB962C8B-B14F-4D97-AF65-F5344CB8AC3E}">
        <p14:creationId xmlns:p14="http://schemas.microsoft.com/office/powerpoint/2010/main" val="173441239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Sungmin Kim</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686658"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PhD 2014</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Email address: </a:t>
            </a:r>
            <a:r>
              <a:rPr lang="fr-FR" sz="1600" i="0" u="none" strike="noStrike" baseline="0" dirty="0">
                <a:latin typeface="+mn-lt"/>
              </a:rPr>
              <a:t>mail.ieoi@gmail.com</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Staff Data Scientist</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Waymo</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27843448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8" y="3005399"/>
            <a:ext cx="4704195" cy="847196"/>
          </a:xfrm>
        </p:spPr>
        <p:txBody>
          <a:bodyPr>
            <a:noAutofit/>
          </a:bodyPr>
          <a:lstStyle/>
          <a:p>
            <a:r>
              <a:rPr lang="en-US" sz="3200" dirty="0"/>
              <a:t>Sungmin Kim</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55799" y="612841"/>
            <a:ext cx="5985970" cy="5632311"/>
          </a:xfrm>
          <a:prstGeom prst="rect">
            <a:avLst/>
          </a:prstGeom>
          <a:noFill/>
        </p:spPr>
        <p:txBody>
          <a:bodyPr wrap="square">
            <a:spAutoFit/>
          </a:bodyPr>
          <a:lstStyle/>
          <a:p>
            <a:r>
              <a:rPr lang="en-US" b="1" i="0" u="none" strike="noStrike" baseline="0" dirty="0"/>
              <a:t>Where are you now?</a:t>
            </a:r>
          </a:p>
          <a:p>
            <a:r>
              <a:rPr lang="en-US" i="0" u="none" strike="noStrike" baseline="0" dirty="0"/>
              <a:t>I've been living and working in the Bay Area for the past 10 years.</a:t>
            </a:r>
          </a:p>
          <a:p>
            <a:endParaRPr lang="en-US" b="1" dirty="0"/>
          </a:p>
          <a:p>
            <a:r>
              <a:rPr lang="en-US" b="1" i="0" u="none" strike="noStrike" baseline="0" dirty="0"/>
              <a:t>What have you been doing since you left Ohio State?</a:t>
            </a:r>
          </a:p>
          <a:p>
            <a:r>
              <a:rPr lang="en-US" i="0" u="none" strike="noStrike" baseline="0" dirty="0"/>
              <a:t>After graduation, I landed a job at Google. I worked at the Search and Assistant Data Scientist team for 6 years. After that I have been working at Waymo, an autonomous driving company under Alphabet. It's been four incredible years filled with challenges, growth, and a front-row seat to history in the making.</a:t>
            </a:r>
          </a:p>
          <a:p>
            <a:endParaRPr lang="en-US" b="1" i="0" u="none" strike="noStrike" baseline="0" dirty="0"/>
          </a:p>
          <a:p>
            <a:r>
              <a:rPr lang="en-US" b="1" i="0" u="none" strike="noStrike" baseline="0" dirty="0"/>
              <a:t>What do you do for fun outside of work? </a:t>
            </a:r>
          </a:p>
          <a:p>
            <a:r>
              <a:rPr lang="en-US" i="0" u="none" strike="noStrike" baseline="0" dirty="0"/>
              <a:t>Outside of work, my family is my priority. I have two wonderful kids - a 10-year-old girl and a 5-year-old boy - and we love spending time together. We're often outdoors, exploring parks, going on hikes, or just playing games at home. Recently, I've also gotten into cycling and I’m really enjoying it. It's a great way to stay active and explore the area.</a:t>
            </a:r>
            <a:endParaRPr lang="en-US" dirty="0"/>
          </a:p>
        </p:txBody>
      </p:sp>
    </p:spTree>
    <p:extLst>
      <p:ext uri="{BB962C8B-B14F-4D97-AF65-F5344CB8AC3E}">
        <p14:creationId xmlns:p14="http://schemas.microsoft.com/office/powerpoint/2010/main" val="371138962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a:t>Sungmin Kim</a:t>
            </a:r>
          </a:p>
        </p:txBody>
      </p:sp>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a:blip r:embed="rId2">
            <a:extLst>
              <a:ext uri="{28A0092B-C50C-407E-A947-70E740481C1C}">
                <a14:useLocalDpi xmlns:a14="http://schemas.microsoft.com/office/drawing/2010/main" val="0"/>
              </a:ext>
            </a:extLst>
          </a:blip>
          <a:srcRect t="19067" r="1" b="34459"/>
          <a:stretch/>
        </p:blipFill>
        <p:spPr>
          <a:xfrm>
            <a:off x="664823" y="3718432"/>
            <a:ext cx="3918857" cy="2428368"/>
          </a:xfrm>
          <a:prstGeom prst="rect">
            <a:avLst/>
          </a:prstGeom>
          <a:noFill/>
        </p:spPr>
      </p:pic>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3">
            <a:extLst>
              <a:ext uri="{28A0092B-C50C-407E-A947-70E740481C1C}">
                <a14:useLocalDpi xmlns:a14="http://schemas.microsoft.com/office/drawing/2010/main" val="0"/>
              </a:ext>
            </a:extLst>
          </a:blip>
          <a:srcRect t="18666" r="-1" b="-1"/>
          <a:stretch/>
        </p:blipFill>
        <p:spPr>
          <a:xfrm>
            <a:off x="4855028" y="794657"/>
            <a:ext cx="6333671" cy="5352143"/>
          </a:xfrm>
          <a:prstGeom prst="rect">
            <a:avLst/>
          </a:prstGeom>
          <a:noFill/>
        </p:spPr>
      </p:pic>
    </p:spTree>
    <p:extLst>
      <p:ext uri="{BB962C8B-B14F-4D97-AF65-F5344CB8AC3E}">
        <p14:creationId xmlns:p14="http://schemas.microsoft.com/office/powerpoint/2010/main" val="397543298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Teri </a:t>
            </a:r>
            <a:r>
              <a:rPr lang="en-US" dirty="0" err="1"/>
              <a:t>Tykodi</a:t>
            </a:r>
            <a:r>
              <a:rPr lang="en-US" dirty="0"/>
              <a:t> Berliner</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686658"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MS 1985</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Phone: </a:t>
            </a:r>
            <a:r>
              <a:rPr lang="en-US" sz="1600" i="0" u="none" strike="noStrike" baseline="0" dirty="0">
                <a:latin typeface="+mn-lt"/>
              </a:rPr>
              <a:t>614-203-3072</a:t>
            </a:r>
          </a:p>
          <a:p>
            <a:pPr algn="l"/>
            <a:r>
              <a:rPr lang="en-US" sz="1600" b="1" i="0" u="none" strike="noStrike" baseline="0" dirty="0">
                <a:latin typeface="+mn-lt"/>
              </a:rPr>
              <a:t>Email address: </a:t>
            </a:r>
            <a:r>
              <a:rPr lang="en-US" sz="1600" i="0" u="none" strike="noStrike" baseline="0" dirty="0">
                <a:latin typeface="+mn-lt"/>
              </a:rPr>
              <a:t>ttberliner@gmail.com</a:t>
            </a:r>
            <a:endParaRPr lang="en-US" sz="1600"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Retired</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American Electric Power</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106383169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8" y="3005399"/>
            <a:ext cx="4704195" cy="847196"/>
          </a:xfrm>
        </p:spPr>
        <p:txBody>
          <a:bodyPr>
            <a:noAutofit/>
          </a:bodyPr>
          <a:lstStyle/>
          <a:p>
            <a:r>
              <a:rPr lang="en-US" sz="3200" dirty="0"/>
              <a:t>Teri </a:t>
            </a:r>
            <a:r>
              <a:rPr lang="en-US" sz="3200" dirty="0" err="1"/>
              <a:t>Tykodi</a:t>
            </a:r>
            <a:r>
              <a:rPr lang="en-US" sz="3200" dirty="0"/>
              <a:t> Berliner</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79861" y="520511"/>
            <a:ext cx="6178475" cy="5632311"/>
          </a:xfrm>
          <a:prstGeom prst="rect">
            <a:avLst/>
          </a:prstGeom>
          <a:noFill/>
        </p:spPr>
        <p:txBody>
          <a:bodyPr wrap="square">
            <a:spAutoFit/>
          </a:bodyPr>
          <a:lstStyle/>
          <a:p>
            <a:r>
              <a:rPr lang="en-US" sz="1200" b="1" i="0" u="none" strike="noStrike" baseline="0" dirty="0"/>
              <a:t>Where are you now?</a:t>
            </a:r>
          </a:p>
          <a:p>
            <a:r>
              <a:rPr lang="en-US" sz="1200" i="0" u="none" strike="noStrike" baseline="0" dirty="0"/>
              <a:t>I am retired and living with my husband, OSU Professor Emeritus L. Mark Berliner, and our two Siberian huskies (Anika and Kodi) in the Worthington area.</a:t>
            </a:r>
          </a:p>
          <a:p>
            <a:endParaRPr lang="en-US" sz="1200" b="1" dirty="0"/>
          </a:p>
          <a:p>
            <a:r>
              <a:rPr lang="en-US" sz="1200" b="1" i="0" u="none" strike="noStrike" baseline="0" dirty="0"/>
              <a:t>What have you been doing since you left Ohio State?</a:t>
            </a:r>
          </a:p>
          <a:p>
            <a:r>
              <a:rPr lang="en-US" sz="1200" i="0" u="none" strike="noStrike" baseline="0" dirty="0"/>
              <a:t>After I graduated with my MAS in 1985, I was hired by American Electric Power(AEP) as a statistician. I spent 10 years doing sample design and analysis as it was applicable for the electric utility business. From 1995 to 1997, I was on leave of absence from AEP to join Mark in Boulder, Colorado, while he was there leading a statistics project at the National Center for Atmospheric Research. During this time, I taught statistics at Front Range Community College, enrolled in a program at University of Colorado for a Certificate in Total Quality Management(unfortunately, after going halfway through the program, it was cancelled), got my real estate broker license and worked as a licensed assistant to a </a:t>
            </a:r>
            <a:r>
              <a:rPr lang="en-US" sz="1200" i="0" u="none" strike="noStrike" baseline="0" dirty="0" err="1"/>
              <a:t>Re/Max</a:t>
            </a:r>
            <a:r>
              <a:rPr lang="en-US" sz="1200" i="0" u="none" strike="noStrike" baseline="0" dirty="0"/>
              <a:t> of Boulder realtor. Also, for fun, I got certified by the Athletics and Fitness Association of American to teach aerobics. In 1997, I returned to AEP in a marketing role and spent the remainder of my career in middle management in many difference departments. While in my first management position, I realized I needed, and wanted, more business acumen and graduated from OSU's Executive MBA program in 2004.</a:t>
            </a:r>
          </a:p>
          <a:p>
            <a:endParaRPr lang="en-US" sz="1200" b="1" i="0" u="none" strike="noStrike" baseline="0" dirty="0"/>
          </a:p>
          <a:p>
            <a:r>
              <a:rPr lang="en-US" sz="1200" b="1" i="0" u="none" strike="noStrike" baseline="0" dirty="0"/>
              <a:t>What do you do for fun outside of work? </a:t>
            </a:r>
          </a:p>
          <a:p>
            <a:r>
              <a:rPr lang="en-US" sz="1200" i="0" u="none" strike="noStrike" baseline="0" dirty="0"/>
              <a:t>I've been a volunteer and/or board member with many non-profits both while working at AEP and since retirement. These non-profits included United Way, Make-A-Wish Foundation, Crohn's &amp; Colitis Foundation, Columbus Zoo &amp; Aquarium, Big Brothers Big Sisters, City Year Columbus and CATCO (now called The Contemporary Theatre of Ohio). Currently, I am secretary of the ASA Columbus Chapter and the Treasurer of the Florence Nightingale Day for Statistics and Data Science non-profit. I spend a lot of time with my mother, 94 years old and still living alone in the house in which I was raised. Mark and I have rescued 6 Siberian huskies since 2001 - they have been and are our kids. We have done a lot of traveling and now we're in our "dog years."</a:t>
            </a:r>
            <a:endParaRPr lang="en-US" sz="1200" dirty="0"/>
          </a:p>
        </p:txBody>
      </p:sp>
    </p:spTree>
    <p:extLst>
      <p:ext uri="{BB962C8B-B14F-4D97-AF65-F5344CB8AC3E}">
        <p14:creationId xmlns:p14="http://schemas.microsoft.com/office/powerpoint/2010/main" val="90718198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2542673"/>
            <a:ext cx="3895496" cy="1395663"/>
          </a:xfrm>
        </p:spPr>
        <p:txBody>
          <a:bodyPr vert="horz" lIns="91440" tIns="45720" rIns="91440" bIns="45720" rtlCol="0" anchor="b">
            <a:normAutofit/>
          </a:bodyPr>
          <a:lstStyle/>
          <a:p>
            <a:r>
              <a:rPr lang="en-US" sz="3600" kern="1200" dirty="0"/>
              <a:t>Teri </a:t>
            </a:r>
            <a:r>
              <a:rPr lang="en-US" sz="3600" kern="1200" dirty="0" err="1"/>
              <a:t>Tykodi</a:t>
            </a:r>
            <a:r>
              <a:rPr lang="en-US" sz="3600" kern="1200" dirty="0"/>
              <a:t> </a:t>
            </a:r>
            <a:br>
              <a:rPr lang="en-US" sz="3600" kern="1200" dirty="0"/>
            </a:br>
            <a:r>
              <a:rPr lang="en-US" sz="3600" kern="1200" dirty="0"/>
              <a:t>Berliner</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t="3054" b="3054"/>
          <a:stretch/>
        </p:blipFill>
        <p:spPr>
          <a:xfrm>
            <a:off x="4855028" y="794657"/>
            <a:ext cx="6333671" cy="5352143"/>
          </a:xfrm>
          <a:prstGeom prst="rect">
            <a:avLst/>
          </a:prstGeom>
          <a:noFill/>
        </p:spPr>
      </p:pic>
    </p:spTree>
    <p:extLst>
      <p:ext uri="{BB962C8B-B14F-4D97-AF65-F5344CB8AC3E}">
        <p14:creationId xmlns:p14="http://schemas.microsoft.com/office/powerpoint/2010/main" val="64996781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Terry Walsh</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686658"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Applied Statistics, </a:t>
            </a:r>
            <a:r>
              <a:rPr lang="en-US" sz="1600" dirty="0">
                <a:latin typeface="+mn-lt"/>
                <a:ea typeface="Buckeye Serif" panose="00000500000000000000" pitchFamily="50" charset="0"/>
              </a:rPr>
              <a:t>MS 1995</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Email address: </a:t>
            </a:r>
            <a:r>
              <a:rPr lang="fr-FR" sz="1600" i="0" u="none" strike="noStrike" baseline="0" dirty="0">
                <a:latin typeface="+mn-lt"/>
              </a:rPr>
              <a:t>terrencewlah@yahoo.com</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Clinical Data and Information Strategy Lead</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Astellas</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49057813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8" y="3005399"/>
            <a:ext cx="4704195" cy="847196"/>
          </a:xfrm>
        </p:spPr>
        <p:txBody>
          <a:bodyPr>
            <a:noAutofit/>
          </a:bodyPr>
          <a:lstStyle/>
          <a:p>
            <a:r>
              <a:rPr lang="en-US" sz="4800" dirty="0"/>
              <a:t>Terry Walsh</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71839" y="889840"/>
            <a:ext cx="6178475" cy="5078313"/>
          </a:xfrm>
          <a:prstGeom prst="rect">
            <a:avLst/>
          </a:prstGeom>
          <a:noFill/>
        </p:spPr>
        <p:txBody>
          <a:bodyPr wrap="square">
            <a:spAutoFit/>
          </a:bodyPr>
          <a:lstStyle/>
          <a:p>
            <a:r>
              <a:rPr lang="en-US" b="1" i="0" u="none" strike="noStrike" baseline="0" dirty="0"/>
              <a:t>Where are you now?</a:t>
            </a:r>
          </a:p>
          <a:p>
            <a:r>
              <a:rPr lang="en-US" i="0" u="none" strike="noStrike" baseline="0" dirty="0"/>
              <a:t>Suburban Chicago. I also recently purchased a vacation condo in Las Vegas</a:t>
            </a:r>
          </a:p>
          <a:p>
            <a:endParaRPr lang="en-US" b="1" dirty="0"/>
          </a:p>
          <a:p>
            <a:r>
              <a:rPr lang="en-US" b="1" i="0" u="none" strike="noStrike" baseline="0" dirty="0"/>
              <a:t>What have you been doing since you left Ohio State?</a:t>
            </a:r>
          </a:p>
          <a:p>
            <a:r>
              <a:rPr lang="en-US" i="0" u="none" strike="noStrike" baseline="0" dirty="0"/>
              <a:t>29 years in the pharmaceutical industry</a:t>
            </a:r>
          </a:p>
          <a:p>
            <a:r>
              <a:rPr lang="en-US" i="0" u="none" strike="noStrike" baseline="0" dirty="0"/>
              <a:t>* 1995-2001: Small Contract Research Organization</a:t>
            </a:r>
          </a:p>
          <a:p>
            <a:r>
              <a:rPr lang="en-US" u="none" strike="noStrike" baseline="0" dirty="0"/>
              <a:t>* 2001-present: Joined Fujisawa (now Astellas) as a statistician</a:t>
            </a:r>
          </a:p>
          <a:p>
            <a:r>
              <a:rPr lang="en-US" u="none" strike="noStrike" baseline="0" dirty="0"/>
              <a:t>Current focus: Data disclosure, de-identification</a:t>
            </a:r>
          </a:p>
          <a:p>
            <a:endParaRPr lang="en-US" b="1" i="0" u="none" strike="noStrike" baseline="0" dirty="0"/>
          </a:p>
          <a:p>
            <a:r>
              <a:rPr lang="en-US" b="1" i="0" u="none" strike="noStrike" baseline="0" dirty="0"/>
              <a:t>What do you do for fun outside of work? </a:t>
            </a:r>
          </a:p>
          <a:p>
            <a:r>
              <a:rPr lang="en-US" i="0" u="none" strike="noStrike" baseline="0" dirty="0"/>
              <a:t>Sports: Notre Dame football, fantasy football. Interests: Attending concerts (rock-n-roll, blues), playing poker. Activities: Walking (1.5-2hrs/day), Bicycling, Volunteering</a:t>
            </a:r>
          </a:p>
          <a:p>
            <a:r>
              <a:rPr lang="en-US" i="0" u="none" strike="noStrike" baseline="0" dirty="0"/>
              <a:t>I am especially passionate about blood donation and would encourage everyone to consider donating within their community.</a:t>
            </a:r>
            <a:endParaRPr lang="en-US" dirty="0"/>
          </a:p>
        </p:txBody>
      </p:sp>
    </p:spTree>
    <p:extLst>
      <p:ext uri="{BB962C8B-B14F-4D97-AF65-F5344CB8AC3E}">
        <p14:creationId xmlns:p14="http://schemas.microsoft.com/office/powerpoint/2010/main" val="428458320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a:solidFill>
                  <a:srgbClr val="C00000"/>
                </a:solidFill>
                <a:latin typeface="+mj-lt"/>
                <a:ea typeface="+mj-ea"/>
                <a:cs typeface="+mj-cs"/>
              </a:rPr>
              <a:t>Terry Walsh</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rotWithShape="1">
          <a:blip r:embed="rId2">
            <a:extLst>
              <a:ext uri="{28A0092B-C50C-407E-A947-70E740481C1C}">
                <a14:useLocalDpi xmlns:a14="http://schemas.microsoft.com/office/drawing/2010/main" val="0"/>
              </a:ext>
            </a:extLst>
          </a:blip>
          <a:srcRect l="7826" r="5076"/>
          <a:stretch/>
        </p:blipFill>
        <p:spPr>
          <a:xfrm>
            <a:off x="6095999" y="1650521"/>
            <a:ext cx="6096000" cy="5207479"/>
          </a:xfrm>
          <a:prstGeom prst="rect">
            <a:avLst/>
          </a:prstGeom>
        </p:spPr>
      </p:pic>
      <p:pic>
        <p:nvPicPr>
          <p:cNvPr id="15" name="Picture 14">
            <a:extLst>
              <a:ext uri="{FF2B5EF4-FFF2-40B4-BE49-F238E27FC236}">
                <a16:creationId xmlns:a16="http://schemas.microsoft.com/office/drawing/2014/main" id="{47309F4E-5CE7-E18F-2865-27792059D4F4}"/>
              </a:ext>
            </a:extLst>
          </p:cNvPr>
          <p:cNvPicPr>
            <a:picLocks noChangeAspect="1"/>
          </p:cNvPicPr>
          <p:nvPr/>
        </p:nvPicPr>
        <p:blipFill rotWithShape="1">
          <a:blip r:embed="rId3">
            <a:extLst>
              <a:ext uri="{28A0092B-C50C-407E-A947-70E740481C1C}">
                <a14:useLocalDpi xmlns:a14="http://schemas.microsoft.com/office/drawing/2010/main" val="0"/>
              </a:ext>
            </a:extLst>
          </a:blip>
          <a:srcRect l="2274" r="22808"/>
          <a:stretch/>
        </p:blipFill>
        <p:spPr>
          <a:xfrm>
            <a:off x="3328733" y="1650521"/>
            <a:ext cx="2767265" cy="5207479"/>
          </a:xfrm>
          <a:prstGeom prst="rect">
            <a:avLst/>
          </a:prstGeom>
        </p:spPr>
      </p:pic>
    </p:spTree>
    <p:extLst>
      <p:ext uri="{BB962C8B-B14F-4D97-AF65-F5344CB8AC3E}">
        <p14:creationId xmlns:p14="http://schemas.microsoft.com/office/powerpoint/2010/main" val="68683702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a:t>Toyin Clottey</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686658"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MS 2006</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Email address: </a:t>
            </a:r>
            <a:r>
              <a:rPr lang="fr-FR" sz="1600" i="0" u="none" strike="noStrike" baseline="0" dirty="0">
                <a:latin typeface="+mn-lt"/>
              </a:rPr>
              <a:t>hp9434@wayne.edu</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Professor of Global Supply Chain Management</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Wayne State University</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50224959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116458" y="3005399"/>
            <a:ext cx="4704195" cy="847196"/>
          </a:xfrm>
        </p:spPr>
        <p:txBody>
          <a:bodyPr>
            <a:noAutofit/>
          </a:bodyPr>
          <a:lstStyle/>
          <a:p>
            <a:r>
              <a:rPr lang="en-US" sz="4800" dirty="0"/>
              <a:t>Toyin Clottey</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71839" y="1997836"/>
            <a:ext cx="6178475" cy="2862322"/>
          </a:xfrm>
          <a:prstGeom prst="rect">
            <a:avLst/>
          </a:prstGeom>
          <a:noFill/>
        </p:spPr>
        <p:txBody>
          <a:bodyPr wrap="square">
            <a:spAutoFit/>
          </a:bodyPr>
          <a:lstStyle/>
          <a:p>
            <a:r>
              <a:rPr lang="en-US" b="1" i="0" u="none" strike="noStrike" baseline="0" dirty="0"/>
              <a:t>Where are you now?</a:t>
            </a:r>
          </a:p>
          <a:p>
            <a:r>
              <a:rPr lang="en-US" i="0" u="none" strike="noStrike" baseline="0" dirty="0"/>
              <a:t>Wayne State University (Detroit)</a:t>
            </a:r>
          </a:p>
          <a:p>
            <a:endParaRPr lang="en-US" b="1" dirty="0"/>
          </a:p>
          <a:p>
            <a:r>
              <a:rPr lang="en-US" b="1" i="0" u="none" strike="noStrike" baseline="0" dirty="0"/>
              <a:t>What have you been doing since you left Ohio State?</a:t>
            </a:r>
          </a:p>
          <a:p>
            <a:r>
              <a:rPr lang="en-US" i="0" u="none" strike="noStrike" baseline="0" dirty="0"/>
              <a:t>Academia: Thirteen years at Iowa State University, as an Assistant then Associate Professor. Became a Full Professor of Supply Chain Management in 2023.</a:t>
            </a:r>
          </a:p>
          <a:p>
            <a:endParaRPr lang="en-US" b="1" i="0" u="none" strike="noStrike" baseline="0" dirty="0"/>
          </a:p>
          <a:p>
            <a:r>
              <a:rPr lang="en-US" b="1" i="0" u="none" strike="noStrike" baseline="0" dirty="0"/>
              <a:t>What do you do for fun outside of work? </a:t>
            </a:r>
          </a:p>
          <a:p>
            <a:r>
              <a:rPr lang="en-US" i="0" u="none" strike="noStrike" baseline="0" dirty="0"/>
              <a:t>Swimming and Biking.</a:t>
            </a:r>
            <a:endParaRPr lang="en-US" dirty="0"/>
          </a:p>
        </p:txBody>
      </p:sp>
    </p:spTree>
    <p:extLst>
      <p:ext uri="{BB962C8B-B14F-4D97-AF65-F5344CB8AC3E}">
        <p14:creationId xmlns:p14="http://schemas.microsoft.com/office/powerpoint/2010/main" val="180392914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323576" y="2574757"/>
            <a:ext cx="4088001" cy="1395663"/>
          </a:xfrm>
        </p:spPr>
        <p:txBody>
          <a:bodyPr vert="horz" lIns="91440" tIns="45720" rIns="91440" bIns="45720" rtlCol="0" anchor="b">
            <a:noAutofit/>
          </a:bodyPr>
          <a:lstStyle/>
          <a:p>
            <a:r>
              <a:rPr lang="en-US" sz="4800" kern="1200" dirty="0"/>
              <a:t>Toyin Clottey</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l="3911" r="3911"/>
          <a:stretch/>
        </p:blipFill>
        <p:spPr>
          <a:xfrm>
            <a:off x="4855028" y="794657"/>
            <a:ext cx="6333671" cy="5352143"/>
          </a:xfrm>
          <a:prstGeom prst="rect">
            <a:avLst/>
          </a:prstGeom>
          <a:noFill/>
        </p:spPr>
      </p:pic>
    </p:spTree>
    <p:extLst>
      <p:ext uri="{BB962C8B-B14F-4D97-AF65-F5344CB8AC3E}">
        <p14:creationId xmlns:p14="http://schemas.microsoft.com/office/powerpoint/2010/main" val="372310798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err="1"/>
              <a:t>Yufeng</a:t>
            </a:r>
            <a:r>
              <a:rPr lang="en-US" dirty="0"/>
              <a:t> Liu</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686658"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PhD 2004</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Phone: </a:t>
            </a:r>
            <a:r>
              <a:rPr lang="en-US" sz="1600" i="0" u="none" strike="noStrike" baseline="0" dirty="0">
                <a:latin typeface="+mn-lt"/>
              </a:rPr>
              <a:t>919-923-7898</a:t>
            </a:r>
          </a:p>
          <a:p>
            <a:pPr algn="l"/>
            <a:r>
              <a:rPr lang="en-US" sz="1600" b="1" i="0" u="none" strike="noStrike" baseline="0" dirty="0">
                <a:latin typeface="+mn-lt"/>
              </a:rPr>
              <a:t>Email address: </a:t>
            </a:r>
            <a:r>
              <a:rPr lang="en-US" sz="1600" i="0" u="none" strike="noStrike" baseline="0" dirty="0">
                <a:latin typeface="+mn-lt"/>
              </a:rPr>
              <a:t>yfliu@email.unc.edu</a:t>
            </a:r>
            <a:endParaRPr lang="en-US" sz="1600"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Professor </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University of North Carolina</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420712858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292921" y="3005399"/>
            <a:ext cx="4704195" cy="847196"/>
          </a:xfrm>
        </p:spPr>
        <p:txBody>
          <a:bodyPr>
            <a:noAutofit/>
          </a:bodyPr>
          <a:lstStyle/>
          <a:p>
            <a:r>
              <a:rPr lang="en-US" sz="4800" dirty="0" err="1"/>
              <a:t>Yufeng</a:t>
            </a:r>
            <a:r>
              <a:rPr lang="en-US" sz="4800" dirty="0"/>
              <a:t> Liu</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484134" y="1720837"/>
            <a:ext cx="6178475" cy="3416320"/>
          </a:xfrm>
          <a:prstGeom prst="rect">
            <a:avLst/>
          </a:prstGeom>
          <a:noFill/>
        </p:spPr>
        <p:txBody>
          <a:bodyPr wrap="square">
            <a:spAutoFit/>
          </a:bodyPr>
          <a:lstStyle/>
          <a:p>
            <a:r>
              <a:rPr lang="en-US" b="1" i="0" u="none" strike="noStrike" baseline="0" dirty="0"/>
              <a:t>Where are you now?</a:t>
            </a:r>
          </a:p>
          <a:p>
            <a:r>
              <a:rPr lang="en-US" i="0" u="none" strike="noStrike" baseline="0" dirty="0"/>
              <a:t>Professor at UNC Chapel Hill</a:t>
            </a:r>
          </a:p>
          <a:p>
            <a:endParaRPr lang="en-US" b="1" dirty="0"/>
          </a:p>
          <a:p>
            <a:r>
              <a:rPr lang="en-US" b="1" i="0" u="none" strike="noStrike" baseline="0" dirty="0"/>
              <a:t>What have you been doing since you left Ohio State?</a:t>
            </a:r>
          </a:p>
          <a:p>
            <a:r>
              <a:rPr lang="en-US" i="0" u="none" strike="noStrike" baseline="0" dirty="0"/>
              <a:t>Work as a faculty member at UNC Chapel Hill</a:t>
            </a:r>
          </a:p>
          <a:p>
            <a:endParaRPr lang="en-US" b="1" i="0" u="none" strike="noStrike" baseline="0" dirty="0"/>
          </a:p>
          <a:p>
            <a:r>
              <a:rPr lang="en-US" b="1" i="0" u="none" strike="noStrike" baseline="0" dirty="0"/>
              <a:t>What do you do for fun outside of work? </a:t>
            </a:r>
          </a:p>
          <a:p>
            <a:r>
              <a:rPr lang="en-US" i="0" u="none" strike="noStrike" baseline="0" dirty="0"/>
              <a:t>My wife Juan Du also obtained her Ph.D. in statistics at OSU. We had our first son Andrew at OSU in 2004.</a:t>
            </a:r>
          </a:p>
          <a:p>
            <a:r>
              <a:rPr lang="en-US" i="0" u="none" strike="noStrike" baseline="0" dirty="0"/>
              <a:t>Now the family expands to the size of 5 with three boys, Andrew, Alex, and Max. We are mostly busy with</a:t>
            </a:r>
          </a:p>
          <a:p>
            <a:r>
              <a:rPr lang="en-US" i="0" u="none" strike="noStrike" baseline="0" dirty="0"/>
              <a:t>kids outside of work.</a:t>
            </a:r>
            <a:endParaRPr lang="en-US" dirty="0"/>
          </a:p>
        </p:txBody>
      </p:sp>
    </p:spTree>
    <p:extLst>
      <p:ext uri="{BB962C8B-B14F-4D97-AF65-F5344CB8AC3E}">
        <p14:creationId xmlns:p14="http://schemas.microsoft.com/office/powerpoint/2010/main" val="265637309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676504" y="1545771"/>
            <a:ext cx="3895496" cy="2035865"/>
          </a:xfrm>
        </p:spPr>
        <p:txBody>
          <a:bodyPr vert="horz" lIns="91440" tIns="45720" rIns="91440" bIns="45720" rtlCol="0" anchor="b">
            <a:normAutofit/>
          </a:bodyPr>
          <a:lstStyle/>
          <a:p>
            <a:r>
              <a:rPr lang="en-US" kern="1200" err="1"/>
              <a:t>Yufeng</a:t>
            </a:r>
            <a:r>
              <a:rPr lang="en-US" kern="1200"/>
              <a:t> Liu</a:t>
            </a:r>
          </a:p>
        </p:txBody>
      </p:sp>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a:blip r:embed="rId2">
            <a:extLst>
              <a:ext uri="{28A0092B-C50C-407E-A947-70E740481C1C}">
                <a14:useLocalDpi xmlns:a14="http://schemas.microsoft.com/office/drawing/2010/main" val="0"/>
              </a:ext>
            </a:extLst>
          </a:blip>
          <a:srcRect t="225" r="-1" b="17152"/>
          <a:stretch/>
        </p:blipFill>
        <p:spPr>
          <a:xfrm>
            <a:off x="664029" y="3619781"/>
            <a:ext cx="3918857" cy="2428368"/>
          </a:xfrm>
          <a:prstGeom prst="rect">
            <a:avLst/>
          </a:prstGeom>
          <a:noFill/>
        </p:spPr>
      </p:pic>
      <p:pic>
        <p:nvPicPr>
          <p:cNvPr id="3" name="Picture 2" descr="A group of people posing for a picture&#10;&#10;Description automatically generated">
            <a:extLst>
              <a:ext uri="{FF2B5EF4-FFF2-40B4-BE49-F238E27FC236}">
                <a16:creationId xmlns:a16="http://schemas.microsoft.com/office/drawing/2014/main" id="{25F75780-C500-177D-C935-15B8ACA30771}"/>
              </a:ext>
            </a:extLst>
          </p:cNvPr>
          <p:cNvPicPr>
            <a:picLocks noChangeAspect="1"/>
          </p:cNvPicPr>
          <p:nvPr/>
        </p:nvPicPr>
        <p:blipFill>
          <a:blip r:embed="rId3">
            <a:extLst>
              <a:ext uri="{28A0092B-C50C-407E-A947-70E740481C1C}">
                <a14:useLocalDpi xmlns:a14="http://schemas.microsoft.com/office/drawing/2010/main" val="0"/>
              </a:ext>
            </a:extLst>
          </a:blip>
          <a:srcRect t="10698" r="-1" b="25924"/>
          <a:stretch/>
        </p:blipFill>
        <p:spPr>
          <a:xfrm>
            <a:off x="4855028" y="794657"/>
            <a:ext cx="6333671" cy="5352143"/>
          </a:xfrm>
          <a:prstGeom prst="rect">
            <a:avLst/>
          </a:prstGeom>
          <a:noFill/>
        </p:spPr>
      </p:pic>
    </p:spTree>
    <p:extLst>
      <p:ext uri="{BB962C8B-B14F-4D97-AF65-F5344CB8AC3E}">
        <p14:creationId xmlns:p14="http://schemas.microsoft.com/office/powerpoint/2010/main" val="283634935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741A2D-F93B-428E-A8C3-8116B0556B40}"/>
              </a:ext>
            </a:extLst>
          </p:cNvPr>
          <p:cNvSpPr>
            <a:spLocks noGrp="1"/>
          </p:cNvSpPr>
          <p:nvPr>
            <p:ph type="title"/>
          </p:nvPr>
        </p:nvSpPr>
        <p:spPr>
          <a:xfrm>
            <a:off x="5344922" y="749234"/>
            <a:ext cx="6190586" cy="677062"/>
          </a:xfrm>
        </p:spPr>
        <p:txBody>
          <a:bodyPr>
            <a:normAutofit fontScale="90000"/>
          </a:bodyPr>
          <a:lstStyle/>
          <a:p>
            <a:r>
              <a:rPr lang="en-US" dirty="0" err="1"/>
              <a:t>Zhiyu</a:t>
            </a:r>
            <a:r>
              <a:rPr lang="en-US" dirty="0"/>
              <a:t> Liang</a:t>
            </a:r>
          </a:p>
        </p:txBody>
      </p:sp>
      <p:sp>
        <p:nvSpPr>
          <p:cNvPr id="2" name="Content Placeholder 1">
            <a:extLst>
              <a:ext uri="{FF2B5EF4-FFF2-40B4-BE49-F238E27FC236}">
                <a16:creationId xmlns:a16="http://schemas.microsoft.com/office/drawing/2014/main" id="{E83E79FD-C9A3-4549-8314-83B39E3CB88C}"/>
              </a:ext>
            </a:extLst>
          </p:cNvPr>
          <p:cNvSpPr>
            <a:spLocks noGrp="1"/>
          </p:cNvSpPr>
          <p:nvPr>
            <p:ph sz="half" idx="13"/>
          </p:nvPr>
        </p:nvSpPr>
        <p:spPr>
          <a:xfrm>
            <a:off x="5344921" y="1670135"/>
            <a:ext cx="6686658" cy="2901865"/>
          </a:xfrm>
        </p:spPr>
        <p:txBody>
          <a:bodyPr>
            <a:noAutofit/>
          </a:bodyPr>
          <a:lstStyle/>
          <a:p>
            <a:pPr>
              <a:lnSpc>
                <a:spcPct val="100000"/>
              </a:lnSpc>
            </a:pPr>
            <a:r>
              <a:rPr lang="en-US" sz="1600" b="1" i="0" u="none" strike="noStrike" baseline="0" dirty="0">
                <a:latin typeface="+mn-lt"/>
                <a:ea typeface="Buckeye Serif" panose="00000500000000000000" pitchFamily="50" charset="0"/>
              </a:rPr>
              <a:t>Degree: </a:t>
            </a:r>
            <a:r>
              <a:rPr lang="en-US" sz="1600" i="0" u="none" strike="noStrike" baseline="0" dirty="0">
                <a:latin typeface="+mn-lt"/>
                <a:ea typeface="Buckeye Serif" panose="00000500000000000000" pitchFamily="50" charset="0"/>
              </a:rPr>
              <a:t>Statistics, </a:t>
            </a:r>
            <a:r>
              <a:rPr lang="en-US" sz="1600" dirty="0">
                <a:latin typeface="+mn-lt"/>
                <a:ea typeface="Buckeye Serif" panose="00000500000000000000" pitchFamily="50" charset="0"/>
              </a:rPr>
              <a:t>PhD 2014</a:t>
            </a:r>
          </a:p>
          <a:p>
            <a:pPr>
              <a:lnSpc>
                <a:spcPct val="100000"/>
              </a:lnSpc>
            </a:pPr>
            <a:endParaRPr lang="en-US" sz="1600" i="0" u="none" strike="noStrike" baseline="0" dirty="0">
              <a:latin typeface="+mn-lt"/>
              <a:ea typeface="Buckeye Serif" panose="00000500000000000000" pitchFamily="50" charset="0"/>
            </a:endParaRPr>
          </a:p>
          <a:p>
            <a:pPr algn="l"/>
            <a:r>
              <a:rPr lang="en-US" sz="1600" b="1" i="0" u="none" strike="noStrike" baseline="0" dirty="0">
                <a:latin typeface="+mn-lt"/>
              </a:rPr>
              <a:t>Email address: </a:t>
            </a:r>
            <a:r>
              <a:rPr lang="fr-FR" sz="1600" i="0" u="none" strike="noStrike" baseline="0" dirty="0">
                <a:latin typeface="+mn-lt"/>
              </a:rPr>
              <a:t>zhiyu.liang1@gmail.com</a:t>
            </a:r>
            <a:endParaRPr lang="en-US" sz="1600" b="1" dirty="0">
              <a:latin typeface="+mn-lt"/>
              <a:ea typeface="Buckeye Serif" panose="00000500000000000000" pitchFamily="50" charset="0"/>
            </a:endParaRPr>
          </a:p>
          <a:p>
            <a:pPr algn="l"/>
            <a:endParaRPr lang="en-US" sz="1600" b="1" dirty="0">
              <a:latin typeface="+mn-lt"/>
              <a:ea typeface="Buckeye Serif" panose="00000500000000000000" pitchFamily="50" charset="0"/>
            </a:endParaRPr>
          </a:p>
          <a:p>
            <a:pPr algn="l"/>
            <a:r>
              <a:rPr lang="en-US" sz="1600" b="1" dirty="0">
                <a:latin typeface="+mn-lt"/>
                <a:ea typeface="Buckeye Serif" panose="00000500000000000000" pitchFamily="50" charset="0"/>
              </a:rPr>
              <a:t>Title: </a:t>
            </a:r>
            <a:r>
              <a:rPr lang="en-US" sz="1600" b="0" i="0" u="none" strike="noStrike" baseline="0" dirty="0">
                <a:latin typeface="+mn-lt"/>
              </a:rPr>
              <a:t>Director, AI/ML Engineering </a:t>
            </a:r>
          </a:p>
          <a:p>
            <a:pPr algn="l"/>
            <a:r>
              <a:rPr lang="en-US" sz="1600" b="1" dirty="0">
                <a:latin typeface="+mn-lt"/>
                <a:ea typeface="Buckeye Serif" panose="00000500000000000000" pitchFamily="50" charset="0"/>
              </a:rPr>
              <a:t>Company: </a:t>
            </a:r>
            <a:r>
              <a:rPr lang="en-US" sz="1600" dirty="0">
                <a:latin typeface="+mn-lt"/>
                <a:ea typeface="Buckeye Serif" panose="00000500000000000000" pitchFamily="50" charset="0"/>
              </a:rPr>
              <a:t>Nike</a:t>
            </a:r>
          </a:p>
        </p:txBody>
      </p:sp>
      <p:pic>
        <p:nvPicPr>
          <p:cNvPr id="8" name="Picture Placeholder 7" descr="A picture containing the Ohio State seal on the Oval.">
            <a:extLst>
              <a:ext uri="{FF2B5EF4-FFF2-40B4-BE49-F238E27FC236}">
                <a16:creationId xmlns:a16="http://schemas.microsoft.com/office/drawing/2014/main" id="{0A07EBB8-0B17-4B24-907A-F532ABEF1C15}"/>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t="842" b="842"/>
          <a:stretch/>
        </p:blipFill>
        <p:spPr/>
      </p:pic>
    </p:spTree>
    <p:extLst>
      <p:ext uri="{BB962C8B-B14F-4D97-AF65-F5344CB8AC3E}">
        <p14:creationId xmlns:p14="http://schemas.microsoft.com/office/powerpoint/2010/main" val="361374292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159EA-2F72-4753-8456-53BA872B1D18}"/>
              </a:ext>
            </a:extLst>
          </p:cNvPr>
          <p:cNvSpPr>
            <a:spLocks noGrp="1"/>
          </p:cNvSpPr>
          <p:nvPr>
            <p:ph type="title"/>
          </p:nvPr>
        </p:nvSpPr>
        <p:spPr>
          <a:xfrm>
            <a:off x="292921" y="3005399"/>
            <a:ext cx="4704195" cy="847196"/>
          </a:xfrm>
        </p:spPr>
        <p:txBody>
          <a:bodyPr>
            <a:noAutofit/>
          </a:bodyPr>
          <a:lstStyle/>
          <a:p>
            <a:r>
              <a:rPr lang="en-US" sz="4800" dirty="0" err="1"/>
              <a:t>Zhiyu</a:t>
            </a:r>
            <a:r>
              <a:rPr lang="en-US" sz="4800" dirty="0"/>
              <a:t> Liang</a:t>
            </a:r>
          </a:p>
        </p:txBody>
      </p:sp>
      <p:sp>
        <p:nvSpPr>
          <p:cNvPr id="39" name="TextBox 38">
            <a:extLst>
              <a:ext uri="{FF2B5EF4-FFF2-40B4-BE49-F238E27FC236}">
                <a16:creationId xmlns:a16="http://schemas.microsoft.com/office/drawing/2014/main" id="{E80D518E-596F-7D15-6F6F-F5DB639BCBEE}"/>
              </a:ext>
            </a:extLst>
          </p:cNvPr>
          <p:cNvSpPr txBox="1"/>
          <p:nvPr/>
        </p:nvSpPr>
        <p:spPr>
          <a:xfrm>
            <a:off x="5323713" y="2282934"/>
            <a:ext cx="6575365" cy="2862322"/>
          </a:xfrm>
          <a:prstGeom prst="rect">
            <a:avLst/>
          </a:prstGeom>
          <a:noFill/>
        </p:spPr>
        <p:txBody>
          <a:bodyPr wrap="square">
            <a:spAutoFit/>
          </a:bodyPr>
          <a:lstStyle/>
          <a:p>
            <a:r>
              <a:rPr lang="en-US" b="1" i="0" u="none" strike="noStrike" baseline="0" dirty="0"/>
              <a:t>Where are you now?</a:t>
            </a:r>
          </a:p>
          <a:p>
            <a:r>
              <a:rPr lang="en-US" i="0" u="none" strike="noStrike" baseline="0" dirty="0"/>
              <a:t>I live in SF Bay Area.</a:t>
            </a:r>
          </a:p>
          <a:p>
            <a:endParaRPr lang="en-US" b="1" dirty="0"/>
          </a:p>
          <a:p>
            <a:r>
              <a:rPr lang="en-US" b="1" i="0" u="none" strike="noStrike" baseline="0" dirty="0"/>
              <a:t>What have you been doing since you left Ohio State?</a:t>
            </a:r>
          </a:p>
          <a:p>
            <a:r>
              <a:rPr lang="en-US" i="0" u="none" strike="noStrike" baseline="0" dirty="0"/>
              <a:t>I've been working in various companies after graduation. It's been more than three years since I joined Nike.</a:t>
            </a:r>
          </a:p>
          <a:p>
            <a:endParaRPr lang="en-US" b="1" i="0" u="none" strike="noStrike" baseline="0" dirty="0"/>
          </a:p>
          <a:p>
            <a:r>
              <a:rPr lang="en-US" b="1" i="0" u="none" strike="noStrike" baseline="0" dirty="0"/>
              <a:t>What do you do for fun outside of work? </a:t>
            </a:r>
          </a:p>
          <a:p>
            <a:r>
              <a:rPr lang="en-US" i="0" u="none" strike="noStrike" baseline="0" dirty="0"/>
              <a:t>Busy with 2 kids (1 daughter 10 yrs old, and 1 son 5 yrs old). Recently enjoy riding bicycles near the ocean with family.</a:t>
            </a:r>
            <a:endParaRPr lang="en-US" dirty="0"/>
          </a:p>
        </p:txBody>
      </p:sp>
    </p:spTree>
    <p:extLst>
      <p:ext uri="{BB962C8B-B14F-4D97-AF65-F5344CB8AC3E}">
        <p14:creationId xmlns:p14="http://schemas.microsoft.com/office/powerpoint/2010/main" val="198357847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F75780-C500-177D-C935-15B8ACA30771}"/>
              </a:ext>
            </a:extLst>
          </p:cNvPr>
          <p:cNvPicPr>
            <a:picLocks noChangeAspect="1"/>
          </p:cNvPicPr>
          <p:nvPr/>
        </p:nvPicPr>
        <p:blipFill rotWithShape="1">
          <a:blip r:embed="rId2">
            <a:extLst>
              <a:ext uri="{28A0092B-C50C-407E-A947-70E740481C1C}">
                <a14:useLocalDpi xmlns:a14="http://schemas.microsoft.com/office/drawing/2010/main" val="0"/>
              </a:ext>
            </a:extLst>
          </a:blip>
          <a:srcRect l="2" r="3165" b="-2"/>
          <a:stretch/>
        </p:blipFill>
        <p:spPr>
          <a:xfrm>
            <a:off x="2831432" y="1650519"/>
            <a:ext cx="6745705" cy="5207479"/>
          </a:xfrm>
          <a:prstGeom prst="rect">
            <a:avLst/>
          </a:prstGeom>
          <a:noFill/>
        </p:spPr>
      </p:pic>
      <p:sp useBgFill="1">
        <p:nvSpPr>
          <p:cNvPr id="24" name="Rectangle 2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3243A4F-D948-3874-2E22-1F004ADFA66D}"/>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kern="1200" dirty="0" err="1">
                <a:latin typeface="+mj-lt"/>
                <a:ea typeface="+mj-ea"/>
                <a:cs typeface="+mj-cs"/>
              </a:rPr>
              <a:t>Zhiyu</a:t>
            </a:r>
            <a:r>
              <a:rPr lang="en-US" sz="4000" kern="1200" dirty="0">
                <a:latin typeface="+mj-lt"/>
                <a:ea typeface="+mj-ea"/>
                <a:cs typeface="+mj-cs"/>
              </a:rPr>
              <a:t> Liang</a:t>
            </a:r>
          </a:p>
        </p:txBody>
      </p:sp>
      <p:pic>
        <p:nvPicPr>
          <p:cNvPr id="4" name="Picture 3" descr="A person holding a shoe&#10;&#10;Description automatically generated">
            <a:extLst>
              <a:ext uri="{FF2B5EF4-FFF2-40B4-BE49-F238E27FC236}">
                <a16:creationId xmlns:a16="http://schemas.microsoft.com/office/drawing/2014/main" id="{9B3E4305-57BC-2829-FC41-7819E2B4A0EA}"/>
              </a:ext>
            </a:extLst>
          </p:cNvPr>
          <p:cNvPicPr>
            <a:picLocks noChangeAspect="1"/>
          </p:cNvPicPr>
          <p:nvPr/>
        </p:nvPicPr>
        <p:blipFill rotWithShape="1">
          <a:blip r:embed="rId3">
            <a:extLst>
              <a:ext uri="{28A0092B-C50C-407E-A947-70E740481C1C}">
                <a14:useLocalDpi xmlns:a14="http://schemas.microsoft.com/office/drawing/2010/main" val="0"/>
              </a:ext>
            </a:extLst>
          </a:blip>
          <a:srcRect l="-9529" t="758" r="24167" b="13972"/>
          <a:stretch/>
        </p:blipFill>
        <p:spPr>
          <a:xfrm>
            <a:off x="-385011" y="1696413"/>
            <a:ext cx="3449054" cy="5161586"/>
          </a:xfrm>
          <a:prstGeom prst="rect">
            <a:avLst/>
          </a:prstGeom>
        </p:spPr>
      </p:pic>
      <p:pic>
        <p:nvPicPr>
          <p:cNvPr id="19" name="Picture 18">
            <a:extLst>
              <a:ext uri="{FF2B5EF4-FFF2-40B4-BE49-F238E27FC236}">
                <a16:creationId xmlns:a16="http://schemas.microsoft.com/office/drawing/2014/main" id="{659F2E0E-71C7-DF73-30D5-3397C6328B34}"/>
              </a:ext>
            </a:extLst>
          </p:cNvPr>
          <p:cNvPicPr>
            <a:picLocks noChangeAspect="1"/>
          </p:cNvPicPr>
          <p:nvPr/>
        </p:nvPicPr>
        <p:blipFill rotWithShape="1">
          <a:blip r:embed="rId4">
            <a:extLst>
              <a:ext uri="{28A0092B-C50C-407E-A947-70E740481C1C}">
                <a14:useLocalDpi xmlns:a14="http://schemas.microsoft.com/office/drawing/2010/main" val="0"/>
              </a:ext>
            </a:extLst>
          </a:blip>
          <a:srcRect l="9056" t="441" r="53284" b="-1"/>
          <a:stretch/>
        </p:blipFill>
        <p:spPr>
          <a:xfrm>
            <a:off x="9577137" y="1696413"/>
            <a:ext cx="2614862" cy="5184533"/>
          </a:xfrm>
          <a:prstGeom prst="rect">
            <a:avLst/>
          </a:prstGeom>
          <a:noFill/>
          <a:effectLst/>
        </p:spPr>
      </p:pic>
    </p:spTree>
    <p:extLst>
      <p:ext uri="{BB962C8B-B14F-4D97-AF65-F5344CB8AC3E}">
        <p14:creationId xmlns:p14="http://schemas.microsoft.com/office/powerpoint/2010/main" val="1692018163"/>
      </p:ext>
    </p:extLst>
  </p:cSld>
  <p:clrMapOvr>
    <a:masterClrMapping/>
  </p:clrMapOvr>
</p:sld>
</file>

<file path=ppt/theme/theme1.xml><?xml version="1.0" encoding="utf-8"?>
<a:theme xmlns:a="http://schemas.openxmlformats.org/drawingml/2006/main" name="Office Theme">
  <a:themeElements>
    <a:clrScheme name="Custom 4">
      <a:dk1>
        <a:srgbClr val="3F4443"/>
      </a:dk1>
      <a:lt1>
        <a:srgbClr val="FFFFFF"/>
      </a:lt1>
      <a:dk2>
        <a:srgbClr val="3F4443"/>
      </a:dk2>
      <a:lt2>
        <a:srgbClr val="FFFFFF"/>
      </a:lt2>
      <a:accent1>
        <a:srgbClr val="737B7E"/>
      </a:accent1>
      <a:accent2>
        <a:srgbClr val="830065"/>
      </a:accent2>
      <a:accent3>
        <a:srgbClr val="6EBBAB"/>
      </a:accent3>
      <a:accent4>
        <a:srgbClr val="B04558"/>
      </a:accent4>
      <a:accent5>
        <a:srgbClr val="FFB600"/>
      </a:accent5>
      <a:accent6>
        <a:srgbClr val="0E4B52"/>
      </a:accent6>
      <a:hlink>
        <a:srgbClr val="E65F33"/>
      </a:hlink>
      <a:folHlink>
        <a:srgbClr val="FFFFFF"/>
      </a:folHlink>
    </a:clrScheme>
    <a:fontScheme name="Ohio State - Buckeye Fonts">
      <a:majorFont>
        <a:latin typeface="Buckeye Serif Black"/>
        <a:ea typeface=""/>
        <a:cs typeface=""/>
      </a:majorFont>
      <a:minorFont>
        <a:latin typeface="Buckey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3928ad1-6384-4186-b3f4-9040bd4bb97c">
      <Terms xmlns="http://schemas.microsoft.com/office/infopath/2007/PartnerControls"/>
    </lcf76f155ced4ddcb4097134ff3c332f>
    <TaxCatchAll xmlns="ae5357b9-728f-4f41-b73a-eebd3d1fda8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094AAED5008DC44AD3DFBF9D9869A68" ma:contentTypeVersion="14" ma:contentTypeDescription="Create a new document." ma:contentTypeScope="" ma:versionID="5b347c3ee4542921012f0786e2818f0c">
  <xsd:schema xmlns:xsd="http://www.w3.org/2001/XMLSchema" xmlns:xs="http://www.w3.org/2001/XMLSchema" xmlns:p="http://schemas.microsoft.com/office/2006/metadata/properties" xmlns:ns2="f3928ad1-6384-4186-b3f4-9040bd4bb97c" xmlns:ns3="ae5357b9-728f-4f41-b73a-eebd3d1fda80" targetNamespace="http://schemas.microsoft.com/office/2006/metadata/properties" ma:root="true" ma:fieldsID="7f824a5c4eb0dcf360b0fd1153f8e8c2" ns2:_="" ns3:_="">
    <xsd:import namespace="f3928ad1-6384-4186-b3f4-9040bd4bb97c"/>
    <xsd:import namespace="ae5357b9-728f-4f41-b73a-eebd3d1fda8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928ad1-6384-4186-b3f4-9040bd4bb9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b434354-605c-4a24-9fd5-b21458dd13e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5357b9-728f-4f41-b73a-eebd3d1fda8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b531e23-950b-42eb-b36c-2d29f6f7fe57}" ma:internalName="TaxCatchAll" ma:showField="CatchAllData" ma:web="ae5357b9-728f-4f41-b73a-eebd3d1fda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8BEB66-0C0B-4B90-9CB4-1562F81D5409}">
  <ds:schemaRefs>
    <ds:schemaRef ds:uri="http://schemas.microsoft.com/sharepoint/v3/contenttype/forms"/>
  </ds:schemaRefs>
</ds:datastoreItem>
</file>

<file path=customXml/itemProps2.xml><?xml version="1.0" encoding="utf-8"?>
<ds:datastoreItem xmlns:ds="http://schemas.openxmlformats.org/officeDocument/2006/customXml" ds:itemID="{11A5B590-EC41-47D6-9826-DB3928C76193}">
  <ds:schemaRefs>
    <ds:schemaRef ds:uri="http://schemas.microsoft.com/office/2006/metadata/properties"/>
    <ds:schemaRef ds:uri="http://schemas.microsoft.com/office/infopath/2007/PartnerControls"/>
    <ds:schemaRef ds:uri="046681cf-aabb-4e09-a6a9-2db9508ed074"/>
    <ds:schemaRef ds:uri="http://purl.org/dc/elements/1.1/"/>
    <ds:schemaRef ds:uri="http://schemas.microsoft.com/office/2006/documentManagement/types"/>
    <ds:schemaRef ds:uri="http://purl.org/dc/terms/"/>
    <ds:schemaRef ds:uri="http://schemas.openxmlformats.org/package/2006/metadata/core-properties"/>
    <ds:schemaRef ds:uri="e4fce84d-0c98-4202-9c46-4178289b16c7"/>
    <ds:schemaRef ds:uri="http://www.w3.org/XML/1998/namespace"/>
    <ds:schemaRef ds:uri="http://purl.org/dc/dcmitype/"/>
    <ds:schemaRef ds:uri="f3928ad1-6384-4186-b3f4-9040bd4bb97c"/>
    <ds:schemaRef ds:uri="ae5357b9-728f-4f41-b73a-eebd3d1fda80"/>
  </ds:schemaRefs>
</ds:datastoreItem>
</file>

<file path=customXml/itemProps3.xml><?xml version="1.0" encoding="utf-8"?>
<ds:datastoreItem xmlns:ds="http://schemas.openxmlformats.org/officeDocument/2006/customXml" ds:itemID="{7FD9DB3A-D74C-4221-BE8B-220445DD3D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928ad1-6384-4186-b3f4-9040bd4bb97c"/>
    <ds:schemaRef ds:uri="ae5357b9-728f-4f41-b73a-eebd3d1fd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891</TotalTime>
  <Words>12333</Words>
  <Application>Microsoft Macintosh PowerPoint</Application>
  <PresentationFormat>Widescreen</PresentationFormat>
  <Paragraphs>1104</Paragraphs>
  <Slides>174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174</vt:i4>
      </vt:variant>
    </vt:vector>
  </HeadingPairs>
  <TitlesOfParts>
    <vt:vector size="183" baseType="lpstr">
      <vt:lpstr>Buckeye Serif 2 Black</vt:lpstr>
      <vt:lpstr>Calibri</vt:lpstr>
      <vt:lpstr>CIDFont+F4</vt:lpstr>
      <vt:lpstr>Courier New</vt:lpstr>
      <vt:lpstr>Aptos</vt:lpstr>
      <vt:lpstr>Arial</vt:lpstr>
      <vt:lpstr>Helvetica</vt:lpstr>
      <vt:lpstr>Buckeye Sans 2</vt:lpstr>
      <vt:lpstr>Office Theme</vt:lpstr>
      <vt:lpstr>Department of Statistics  50th Anniversary Alumni Updates </vt:lpstr>
      <vt:lpstr>Abhaya Indrayan</vt:lpstr>
      <vt:lpstr>Abhaya Indrayan</vt:lpstr>
      <vt:lpstr>Abhaya Indrayan</vt:lpstr>
      <vt:lpstr>Adam Weimer</vt:lpstr>
      <vt:lpstr>Adam Weimer</vt:lpstr>
      <vt:lpstr>Akira Horiguchi</vt:lpstr>
      <vt:lpstr>Akira Horiguchi</vt:lpstr>
      <vt:lpstr>Akira Horiguchi</vt:lpstr>
      <vt:lpstr>Aliesha Fullerman</vt:lpstr>
      <vt:lpstr>Aliesha Fullerman</vt:lpstr>
      <vt:lpstr>Aliesha Fullerman</vt:lpstr>
      <vt:lpstr>Alyssa Antonini</vt:lpstr>
      <vt:lpstr>Alyssa Antonini</vt:lpstr>
      <vt:lpstr>Alyssa Antonini</vt:lpstr>
      <vt:lpstr>Amy Ferketich</vt:lpstr>
      <vt:lpstr>Amy Ferketich</vt:lpstr>
      <vt:lpstr>Amy Ferketich</vt:lpstr>
      <vt:lpstr>Aparna Huzurbazar</vt:lpstr>
      <vt:lpstr>Aparna Huzurbazar</vt:lpstr>
      <vt:lpstr>Aparna Huzurbazar</vt:lpstr>
      <vt:lpstr>Bernhard Renard</vt:lpstr>
      <vt:lpstr>Bernhard Renard</vt:lpstr>
      <vt:lpstr>Bernhard Renard</vt:lpstr>
      <vt:lpstr>Bin Sun</vt:lpstr>
      <vt:lpstr>Bin Sun</vt:lpstr>
      <vt:lpstr>Bin Sun</vt:lpstr>
      <vt:lpstr>Blaza Toman</vt:lpstr>
      <vt:lpstr>Blaza Toman</vt:lpstr>
      <vt:lpstr>Blaza Toman</vt:lpstr>
      <vt:lpstr>Bo Luan</vt:lpstr>
      <vt:lpstr>Bo Luan</vt:lpstr>
      <vt:lpstr>Bo Luan</vt:lpstr>
      <vt:lpstr>Brian J. Williams</vt:lpstr>
      <vt:lpstr>Brian J. Williams</vt:lpstr>
      <vt:lpstr>Brian J. Williams</vt:lpstr>
      <vt:lpstr>Brian Wynne</vt:lpstr>
      <vt:lpstr>Brian Wynne</vt:lpstr>
      <vt:lpstr>Catherine Savino Dolsen</vt:lpstr>
      <vt:lpstr>Catherine Savino Dolsen</vt:lpstr>
      <vt:lpstr>Changyi Park</vt:lpstr>
      <vt:lpstr>Changyi Park</vt:lpstr>
      <vt:lpstr>Chao Xie</vt:lpstr>
      <vt:lpstr>Chao Xie</vt:lpstr>
      <vt:lpstr>Chao Xie</vt:lpstr>
      <vt:lpstr>Charles Oprian</vt:lpstr>
      <vt:lpstr>Charles Oprian</vt:lpstr>
      <vt:lpstr>Chenxi Zhou</vt:lpstr>
      <vt:lpstr>Chenxi Zhou</vt:lpstr>
      <vt:lpstr>Chenxi Zhou</vt:lpstr>
      <vt:lpstr>Chris Bush</vt:lpstr>
      <vt:lpstr>Chris Bush</vt:lpstr>
      <vt:lpstr>Chuang Wang</vt:lpstr>
      <vt:lpstr>Chuang Wang</vt:lpstr>
      <vt:lpstr>Chuang Wang</vt:lpstr>
      <vt:lpstr>Dale Rhoda</vt:lpstr>
      <vt:lpstr>Dale Rhoda</vt:lpstr>
      <vt:lpstr>Dale Rhoda</vt:lpstr>
      <vt:lpstr>Dan Niemiec</vt:lpstr>
      <vt:lpstr>Dan Niemiec</vt:lpstr>
      <vt:lpstr>Dan Voss</vt:lpstr>
      <vt:lpstr>Dan Voss</vt:lpstr>
      <vt:lpstr>Darla DeJong</vt:lpstr>
      <vt:lpstr>Darla DeJong</vt:lpstr>
      <vt:lpstr>Darla DeJong</vt:lpstr>
      <vt:lpstr>Dave Cameron</vt:lpstr>
      <vt:lpstr>Dave Cameron</vt:lpstr>
      <vt:lpstr>Dave Jeppesen</vt:lpstr>
      <vt:lpstr>Dave Jeppesen</vt:lpstr>
      <vt:lpstr>David Kline</vt:lpstr>
      <vt:lpstr>David Kline</vt:lpstr>
      <vt:lpstr>David Kline</vt:lpstr>
      <vt:lpstr>Douglas Holly</vt:lpstr>
      <vt:lpstr>Douglas Holly</vt:lpstr>
      <vt:lpstr>Douglas Holly</vt:lpstr>
      <vt:lpstr>Geraldine Baggs</vt:lpstr>
      <vt:lpstr>Geraldine Baggs</vt:lpstr>
      <vt:lpstr>Geraldine Baggs</vt:lpstr>
      <vt:lpstr>Grant Schneider</vt:lpstr>
      <vt:lpstr>Grant Schneider</vt:lpstr>
      <vt:lpstr>Grant Schneider</vt:lpstr>
      <vt:lpstr>Hong-Long Wang</vt:lpstr>
      <vt:lpstr>Hong-Long Wang</vt:lpstr>
      <vt:lpstr>Hong-Long Wang</vt:lpstr>
      <vt:lpstr>Jared Schuetter</vt:lpstr>
      <vt:lpstr>Jared Schuetter</vt:lpstr>
      <vt:lpstr>Jared Schuetter</vt:lpstr>
      <vt:lpstr>Jenny Brynjarsdottir</vt:lpstr>
      <vt:lpstr>Jinzhao (Daniel) Chen</vt:lpstr>
      <vt:lpstr>Jinzhao (Daniel) Chen</vt:lpstr>
      <vt:lpstr>Jinzhao (Daniel) Chen</vt:lpstr>
      <vt:lpstr>John Bunge</vt:lpstr>
      <vt:lpstr>John Bunge</vt:lpstr>
      <vt:lpstr>John Bunge</vt:lpstr>
      <vt:lpstr>Jon Godshall</vt:lpstr>
      <vt:lpstr>Jon Godshall</vt:lpstr>
      <vt:lpstr>Jon Godshall</vt:lpstr>
      <vt:lpstr>Joseph Damico</vt:lpstr>
      <vt:lpstr>Joseph Damico</vt:lpstr>
      <vt:lpstr>Karen Blocksom</vt:lpstr>
      <vt:lpstr>Karen Blocksom</vt:lpstr>
      <vt:lpstr>Katie Mollan</vt:lpstr>
      <vt:lpstr>Katie Mollan</vt:lpstr>
      <vt:lpstr>Kazuki Uematsu</vt:lpstr>
      <vt:lpstr>Kazuki Uematsu</vt:lpstr>
      <vt:lpstr>Kazuki Uematsu</vt:lpstr>
      <vt:lpstr>Keith Schleicher</vt:lpstr>
      <vt:lpstr>Keith Schleicher</vt:lpstr>
      <vt:lpstr>Keith Schleicher</vt:lpstr>
      <vt:lpstr>Kevin Keller</vt:lpstr>
      <vt:lpstr>Kevin Keller</vt:lpstr>
      <vt:lpstr>Lin Fei</vt:lpstr>
      <vt:lpstr>Lin Fei</vt:lpstr>
      <vt:lpstr>Loucenda Teter</vt:lpstr>
      <vt:lpstr>Maria Baron Duffy</vt:lpstr>
      <vt:lpstr>Maria Baron Duffy</vt:lpstr>
      <vt:lpstr>Maria Baron Duffy</vt:lpstr>
      <vt:lpstr>Matt Brems</vt:lpstr>
      <vt:lpstr>Matt Brems</vt:lpstr>
      <vt:lpstr>Matt Brems</vt:lpstr>
      <vt:lpstr>Matthew Wascher</vt:lpstr>
      <vt:lpstr>Matthew Wascher</vt:lpstr>
      <vt:lpstr>Michael Bowcut</vt:lpstr>
      <vt:lpstr>Michael Bowcut</vt:lpstr>
      <vt:lpstr>Michael Bowcut</vt:lpstr>
      <vt:lpstr>Nate Wilairat</vt:lpstr>
      <vt:lpstr>Nate Wilairat</vt:lpstr>
      <vt:lpstr>Nate Wilairat</vt:lpstr>
      <vt:lpstr>Nikki Schnitzler</vt:lpstr>
      <vt:lpstr>Nikki Schnitzler</vt:lpstr>
      <vt:lpstr>Patti Borchers Costello</vt:lpstr>
      <vt:lpstr>Patti Borchers Costello</vt:lpstr>
      <vt:lpstr>Rebecca Busam Sorice</vt:lpstr>
      <vt:lpstr>Rebecca Busam Sorice</vt:lpstr>
      <vt:lpstr>Ross Fonticella</vt:lpstr>
      <vt:lpstr>Ross Fonticella</vt:lpstr>
      <vt:lpstr>Ross Fonticella</vt:lpstr>
      <vt:lpstr>Sarah Mullin Falls</vt:lpstr>
      <vt:lpstr>Sarah Mullin Falls</vt:lpstr>
      <vt:lpstr>Scott Keshanech</vt:lpstr>
      <vt:lpstr>Scott Keshanech</vt:lpstr>
      <vt:lpstr>Scott Keshanech</vt:lpstr>
      <vt:lpstr>Scott Linder</vt:lpstr>
      <vt:lpstr>Scott Linder</vt:lpstr>
      <vt:lpstr>Scott Linder</vt:lpstr>
      <vt:lpstr>Seonwoo Kim</vt:lpstr>
      <vt:lpstr>Seonwoo Kim</vt:lpstr>
      <vt:lpstr>Shanshan Tu</vt:lpstr>
      <vt:lpstr>Shanshan Tu</vt:lpstr>
      <vt:lpstr>Shanshan Tu</vt:lpstr>
      <vt:lpstr>Staci Hepler</vt:lpstr>
      <vt:lpstr>Staci Hepler</vt:lpstr>
      <vt:lpstr>Staci Hepler</vt:lpstr>
      <vt:lpstr>Sumithra Mandrekar</vt:lpstr>
      <vt:lpstr>Sumithra Mandrekar</vt:lpstr>
      <vt:lpstr>Sumithra Mandrekar</vt:lpstr>
      <vt:lpstr>Sungmin Kim</vt:lpstr>
      <vt:lpstr>Sungmin Kim</vt:lpstr>
      <vt:lpstr>Sungmin Kim</vt:lpstr>
      <vt:lpstr>Teri Tykodi Berliner</vt:lpstr>
      <vt:lpstr>Teri Tykodi Berliner</vt:lpstr>
      <vt:lpstr>Teri Tykodi  Berliner</vt:lpstr>
      <vt:lpstr>Terry Walsh</vt:lpstr>
      <vt:lpstr>Terry Walsh</vt:lpstr>
      <vt:lpstr>Terry Walsh</vt:lpstr>
      <vt:lpstr>Toyin Clottey</vt:lpstr>
      <vt:lpstr>Toyin Clottey</vt:lpstr>
      <vt:lpstr>Toyin Clottey</vt:lpstr>
      <vt:lpstr>Yufeng Liu</vt:lpstr>
      <vt:lpstr>Yufeng Liu</vt:lpstr>
      <vt:lpstr>Yufeng Liu</vt:lpstr>
      <vt:lpstr>Zhiyu Liang</vt:lpstr>
      <vt:lpstr>Zhiyu Liang</vt:lpstr>
      <vt:lpstr>Zhiyu Liang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Hoy, Mary</dc:creator>
  <cp:lastModifiedBy>Johnson, Cassie</cp:lastModifiedBy>
  <cp:revision>105</cp:revision>
  <dcterms:created xsi:type="dcterms:W3CDTF">2021-09-24T16:29:17Z</dcterms:created>
  <dcterms:modified xsi:type="dcterms:W3CDTF">2024-10-17T20:06:24Z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0x010100BE70D6065909CD46A1D895FA53EE2E8E</vt:lpwstr>
  </property>
  <property fmtid="{D5CDD505-2E9C-101B-9397-08002B2CF9AE}" pid="3" name="MediaServiceImageTags">
    <vt:lpwstr/>
  </property>
</Properties>
</file>